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9" r:id="rId3"/>
    <p:sldId id="291" r:id="rId4"/>
    <p:sldId id="292" r:id="rId5"/>
    <p:sldId id="293" r:id="rId6"/>
    <p:sldId id="294" r:id="rId7"/>
    <p:sldId id="363" r:id="rId8"/>
    <p:sldId id="373" r:id="rId9"/>
    <p:sldId id="368" r:id="rId10"/>
    <p:sldId id="370" r:id="rId11"/>
    <p:sldId id="369" r:id="rId12"/>
    <p:sldId id="371" r:id="rId13"/>
    <p:sldId id="372" r:id="rId14"/>
    <p:sldId id="398" r:id="rId15"/>
    <p:sldId id="374" r:id="rId16"/>
    <p:sldId id="375" r:id="rId17"/>
    <p:sldId id="376" r:id="rId18"/>
    <p:sldId id="377" r:id="rId19"/>
    <p:sldId id="364" r:id="rId20"/>
    <p:sldId id="378" r:id="rId21"/>
    <p:sldId id="379" r:id="rId22"/>
    <p:sldId id="380" r:id="rId23"/>
    <p:sldId id="381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9" r:id="rId32"/>
    <p:sldId id="400" r:id="rId33"/>
    <p:sldId id="397" r:id="rId34"/>
    <p:sldId id="401" r:id="rId35"/>
    <p:sldId id="427" r:id="rId36"/>
    <p:sldId id="338" r:id="rId37"/>
    <p:sldId id="340" r:id="rId38"/>
    <p:sldId id="342" r:id="rId39"/>
    <p:sldId id="402" r:id="rId40"/>
    <p:sldId id="341" r:id="rId41"/>
    <p:sldId id="346" r:id="rId42"/>
    <p:sldId id="345" r:id="rId43"/>
    <p:sldId id="347" r:id="rId44"/>
    <p:sldId id="351" r:id="rId45"/>
    <p:sldId id="349" r:id="rId46"/>
    <p:sldId id="403" r:id="rId47"/>
    <p:sldId id="348" r:id="rId48"/>
    <p:sldId id="352" r:id="rId49"/>
    <p:sldId id="353" r:id="rId50"/>
    <p:sldId id="350" r:id="rId51"/>
    <p:sldId id="354" r:id="rId52"/>
    <p:sldId id="355" r:id="rId53"/>
    <p:sldId id="356" r:id="rId54"/>
    <p:sldId id="357" r:id="rId55"/>
    <p:sldId id="358" r:id="rId56"/>
    <p:sldId id="359" r:id="rId57"/>
    <p:sldId id="361" r:id="rId58"/>
    <p:sldId id="404" r:id="rId59"/>
    <p:sldId id="360" r:id="rId60"/>
    <p:sldId id="405" r:id="rId61"/>
    <p:sldId id="406" r:id="rId62"/>
    <p:sldId id="367" r:id="rId63"/>
    <p:sldId id="407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418" r:id="rId82"/>
    <p:sldId id="419" r:id="rId83"/>
    <p:sldId id="420" r:id="rId84"/>
    <p:sldId id="365" r:id="rId85"/>
    <p:sldId id="421" r:id="rId86"/>
    <p:sldId id="422" r:id="rId87"/>
    <p:sldId id="423" r:id="rId88"/>
    <p:sldId id="424" r:id="rId89"/>
    <p:sldId id="425" r:id="rId90"/>
    <p:sldId id="426" r:id="rId91"/>
    <p:sldId id="343" r:id="rId92"/>
    <p:sldId id="362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2D9F3D-F7CA-43FE-9E2E-5C007936740A}">
          <p14:sldIdLst>
            <p14:sldId id="256"/>
            <p14:sldId id="259"/>
            <p14:sldId id="291"/>
            <p14:sldId id="292"/>
            <p14:sldId id="293"/>
            <p14:sldId id="294"/>
            <p14:sldId id="363"/>
            <p14:sldId id="373"/>
            <p14:sldId id="368"/>
            <p14:sldId id="370"/>
            <p14:sldId id="369"/>
            <p14:sldId id="371"/>
            <p14:sldId id="372"/>
            <p14:sldId id="398"/>
            <p14:sldId id="374"/>
            <p14:sldId id="375"/>
            <p14:sldId id="376"/>
            <p14:sldId id="377"/>
            <p14:sldId id="364"/>
            <p14:sldId id="378"/>
            <p14:sldId id="379"/>
            <p14:sldId id="380"/>
            <p14:sldId id="381"/>
            <p14:sldId id="389"/>
            <p14:sldId id="390"/>
            <p14:sldId id="391"/>
            <p14:sldId id="392"/>
            <p14:sldId id="393"/>
            <p14:sldId id="394"/>
            <p14:sldId id="395"/>
            <p14:sldId id="399"/>
            <p14:sldId id="400"/>
            <p14:sldId id="397"/>
            <p14:sldId id="401"/>
            <p14:sldId id="427"/>
            <p14:sldId id="338"/>
            <p14:sldId id="340"/>
            <p14:sldId id="342"/>
            <p14:sldId id="402"/>
            <p14:sldId id="341"/>
            <p14:sldId id="346"/>
            <p14:sldId id="345"/>
            <p14:sldId id="347"/>
            <p14:sldId id="351"/>
            <p14:sldId id="349"/>
            <p14:sldId id="403"/>
            <p14:sldId id="348"/>
            <p14:sldId id="352"/>
            <p14:sldId id="353"/>
            <p14:sldId id="350"/>
            <p14:sldId id="354"/>
            <p14:sldId id="355"/>
            <p14:sldId id="356"/>
            <p14:sldId id="357"/>
            <p14:sldId id="358"/>
            <p14:sldId id="359"/>
            <p14:sldId id="361"/>
            <p14:sldId id="404"/>
            <p14:sldId id="360"/>
            <p14:sldId id="405"/>
            <p14:sldId id="406"/>
            <p14:sldId id="367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382"/>
            <p14:sldId id="383"/>
            <p14:sldId id="384"/>
            <p14:sldId id="385"/>
            <p14:sldId id="386"/>
            <p14:sldId id="387"/>
            <p14:sldId id="388"/>
            <p14:sldId id="418"/>
            <p14:sldId id="419"/>
            <p14:sldId id="420"/>
            <p14:sldId id="365"/>
            <p14:sldId id="421"/>
            <p14:sldId id="422"/>
            <p14:sldId id="423"/>
            <p14:sldId id="424"/>
            <p14:sldId id="425"/>
            <p14:sldId id="426"/>
            <p14:sldId id="343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CC99FF"/>
    <a:srgbClr val="08703C"/>
    <a:srgbClr val="A1D8A4"/>
    <a:srgbClr val="EFEFEF"/>
    <a:srgbClr val="00CC66"/>
    <a:srgbClr val="42AE29"/>
    <a:srgbClr val="FFCD3C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F638-606D-A22E-8F9F-A4A6D858E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3285779"/>
            <a:ext cx="11391065" cy="8935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BAB1-A261-2102-CEA9-063F697A4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47" y="4553849"/>
            <a:ext cx="11391065" cy="1655762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0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444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4444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44444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44444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44444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44444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59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00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82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7171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171717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171717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171717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171717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17171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028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731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FABF-0FF7-46A7-A3E7-B6C1EFC2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B3E0-28C0-49B4-B789-CFB19954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426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0C5A8-72D0-4B08-8FDA-49B8D1F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4"/>
            <a:ext cx="10515600" cy="65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D9C3-E281-4B14-8306-28D6CE33E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5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EE5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EE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esmckinney.com/book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smodels.org/stable/index.html" TargetMode="External"/><Relationship Id="rId3" Type="http://schemas.openxmlformats.org/officeDocument/2006/relationships/hyperlink" Target="https://pandas.pydata.org/" TargetMode="External"/><Relationship Id="rId7" Type="http://schemas.openxmlformats.org/officeDocument/2006/relationships/hyperlink" Target="https://scipy.org/" TargetMode="External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eaborn.pydata.org/index.html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scikit-learn.org/stable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jupyter.utoronto.ca/hub/user-redirect/git-pull?repo=https%3A%2F%2Fgithub.com%2FCME538%2FCME538-material&amp;urlpath=lab%2Ftree%2FCME538-material%2Flectures%2Fweek2%2Flecture1%2Fnotebooks%2Fweek2_lecture1.ipynb&amp;branch=master" TargetMode="Externa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third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managing environments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and 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064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97452-42AE-CD39-AFF5-AAF714C0B103}"/>
              </a:ext>
            </a:extLst>
          </p:cNvPr>
          <p:cNvSpPr txBox="1"/>
          <p:nvPr/>
        </p:nvSpPr>
        <p:spPr>
          <a:xfrm>
            <a:off x="6768526" y="550165"/>
            <a:ext cx="193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FFCD3C"/>
                </a:solidFill>
              </a:rPr>
              <a:t>PyPi</a:t>
            </a:r>
            <a:endParaRPr lang="en-US" sz="3600" b="1" dirty="0">
              <a:solidFill>
                <a:srgbClr val="FFCD3C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(Python Package </a:t>
            </a:r>
          </a:p>
          <a:p>
            <a:r>
              <a:rPr lang="en-US" dirty="0">
                <a:solidFill>
                  <a:srgbClr val="FFCD3C"/>
                </a:solidFill>
              </a:rPr>
              <a:t>Index)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A0C65-F5BA-719C-943F-F8ABFFEBC207}"/>
              </a:ext>
            </a:extLst>
          </p:cNvPr>
          <p:cNvSpPr txBox="1"/>
          <p:nvPr/>
        </p:nvSpPr>
        <p:spPr>
          <a:xfrm>
            <a:off x="6768526" y="4172391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AE29"/>
                </a:solidFill>
              </a:rPr>
              <a:t>Anaconda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AE00E2-6DA6-B0B4-69BA-297B41E27AB2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A161F-95F2-1844-C811-9A07DD745999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65BD5-A418-79A0-0276-3BBAB30E1EF8}"/>
              </a:ext>
            </a:extLst>
          </p:cNvPr>
          <p:cNvSpPr txBox="1"/>
          <p:nvPr/>
        </p:nvSpPr>
        <p:spPr>
          <a:xfrm>
            <a:off x="3091771" y="2114994"/>
            <a:ext cx="178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E0B9C-7C70-3B3E-96D7-4AD6D5C5025C}"/>
              </a:ext>
            </a:extLst>
          </p:cNvPr>
          <p:cNvSpPr txBox="1"/>
          <p:nvPr/>
        </p:nvSpPr>
        <p:spPr>
          <a:xfrm>
            <a:off x="376528" y="2114994"/>
            <a:ext cx="255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E1F8-903D-39AC-DDEE-CED2C2BF64C9}"/>
              </a:ext>
            </a:extLst>
          </p:cNvPr>
          <p:cNvSpPr txBox="1"/>
          <p:nvPr/>
        </p:nvSpPr>
        <p:spPr>
          <a:xfrm>
            <a:off x="5008528" y="2114994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15053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EAD32-0B30-2FAF-BC1F-A4B6D5D329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9FE009-5FC9-1E66-3253-9F781F4174E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069422" y="3168051"/>
            <a:ext cx="3534899" cy="2080054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666DC6-C336-77E9-7935-A5092F042A3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023565" y="2879322"/>
            <a:ext cx="3615225" cy="1922275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1AAF65-97C1-3D8E-5DE9-25BFB817556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379091" y="3684655"/>
            <a:ext cx="3060165" cy="2504549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6E283-442A-DE09-3C39-9D05E99D4BCC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150957" y="3429000"/>
            <a:ext cx="3602642" cy="2335727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C08AF6-E330-636C-FD13-EE09CA1BD9CA}"/>
              </a:ext>
            </a:extLst>
          </p:cNvPr>
          <p:cNvSpPr txBox="1"/>
          <p:nvPr/>
        </p:nvSpPr>
        <p:spPr>
          <a:xfrm>
            <a:off x="6710161" y="53717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42AE29"/>
                </a:solidFill>
              </a:rPr>
              <a:t>conda</a:t>
            </a:r>
            <a:r>
              <a:rPr lang="en-US" sz="2000" b="1" dirty="0">
                <a:solidFill>
                  <a:srgbClr val="42AE29"/>
                </a:solidFill>
              </a:rPr>
              <a:t> install</a:t>
            </a:r>
            <a:endParaRPr lang="en-US" sz="1100" dirty="0">
              <a:solidFill>
                <a:srgbClr val="42AE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B68B2-39AF-E633-F4A7-58D2C21CA757}"/>
              </a:ext>
            </a:extLst>
          </p:cNvPr>
          <p:cNvSpPr txBox="1"/>
          <p:nvPr/>
        </p:nvSpPr>
        <p:spPr>
          <a:xfrm>
            <a:off x="6705453" y="5689068"/>
            <a:ext cx="2045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</a:t>
            </a:r>
            <a:r>
              <a:rPr lang="en-US" sz="1400" dirty="0" err="1">
                <a:solidFill>
                  <a:srgbClr val="CC99FF"/>
                </a:solidFill>
              </a:rPr>
              <a:t>numpy</a:t>
            </a:r>
            <a:endParaRPr lang="en-US" sz="1400" dirty="0">
              <a:solidFill>
                <a:srgbClr val="CC99FF"/>
              </a:solidFill>
            </a:endParaRP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pandas</a:t>
            </a: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seaborn</a:t>
            </a: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matplotlib</a:t>
            </a:r>
            <a:endParaRPr lang="en-US" sz="900" dirty="0">
              <a:solidFill>
                <a:srgbClr val="42AE2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2747A6-2A79-0ADE-6723-D96EDD6010DB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5C26C-5D66-093E-EA26-1C616CF5F63F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2E4F0-2F7D-6304-FD87-EA862FC6F703}"/>
              </a:ext>
            </a:extLst>
          </p:cNvPr>
          <p:cNvSpPr txBox="1"/>
          <p:nvPr/>
        </p:nvSpPr>
        <p:spPr>
          <a:xfrm>
            <a:off x="3091771" y="2114994"/>
            <a:ext cx="178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AC5FD-307B-6EB0-1970-45629454F6E1}"/>
              </a:ext>
            </a:extLst>
          </p:cNvPr>
          <p:cNvSpPr txBox="1"/>
          <p:nvPr/>
        </p:nvSpPr>
        <p:spPr>
          <a:xfrm>
            <a:off x="376528" y="2114994"/>
            <a:ext cx="2550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5AD67-4107-5CDA-18B7-205B8E925D07}"/>
              </a:ext>
            </a:extLst>
          </p:cNvPr>
          <p:cNvSpPr txBox="1"/>
          <p:nvPr/>
        </p:nvSpPr>
        <p:spPr>
          <a:xfrm>
            <a:off x="5008528" y="2114994"/>
            <a:ext cx="14510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F68F7A-BF01-49EC-0C16-D0C290428B3B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EB525-8FE6-7634-F8AD-FBCFFA7188A5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96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666DC6-C336-77E9-7935-A5092F042A3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96000" y="2167185"/>
            <a:ext cx="2650910" cy="3343890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6E283-442A-DE09-3C39-9D05E99D4BC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188423" y="3356527"/>
            <a:ext cx="3033457" cy="2451786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E2DE1C-92D2-B618-715A-CBA1103343A2}"/>
              </a:ext>
            </a:extLst>
          </p:cNvPr>
          <p:cNvSpPr txBox="1"/>
          <p:nvPr/>
        </p:nvSpPr>
        <p:spPr>
          <a:xfrm>
            <a:off x="6912895" y="532484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D3C"/>
                </a:solidFill>
              </a:rPr>
              <a:t>pip install</a:t>
            </a:r>
            <a:endParaRPr lang="en-US" sz="1100" dirty="0">
              <a:solidFill>
                <a:srgbClr val="FFCD3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6A51F-AC30-8C23-94F5-ED013FC248A5}"/>
              </a:ext>
            </a:extLst>
          </p:cNvPr>
          <p:cNvSpPr txBox="1"/>
          <p:nvPr/>
        </p:nvSpPr>
        <p:spPr>
          <a:xfrm>
            <a:off x="6908187" y="5642142"/>
            <a:ext cx="1636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99FF"/>
                </a:solidFill>
              </a:rPr>
              <a:t>pip install pandas</a:t>
            </a:r>
          </a:p>
          <a:p>
            <a:r>
              <a:rPr lang="en-US" sz="1400" dirty="0">
                <a:solidFill>
                  <a:srgbClr val="CC99FF"/>
                </a:solidFill>
              </a:rPr>
              <a:t>pip install seaborn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74922-32C5-0B7D-FBE9-B8C78CA279FA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C7E0B5-C3D6-00C5-4A43-A50E807EAE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17E350-AEDB-8694-B2C6-EDCAAD905DFF}"/>
              </a:ext>
            </a:extLst>
          </p:cNvPr>
          <p:cNvSpPr txBox="1"/>
          <p:nvPr/>
        </p:nvSpPr>
        <p:spPr>
          <a:xfrm>
            <a:off x="3091771" y="2114994"/>
            <a:ext cx="1786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EE6368-F1CF-6F3C-139B-4F44B78AA0C3}"/>
              </a:ext>
            </a:extLst>
          </p:cNvPr>
          <p:cNvSpPr txBox="1"/>
          <p:nvPr/>
        </p:nvSpPr>
        <p:spPr>
          <a:xfrm>
            <a:off x="376528" y="2114994"/>
            <a:ext cx="25508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my-cool-website</a:t>
            </a:r>
          </a:p>
          <a:p>
            <a:endParaRPr lang="en-US" b="1" dirty="0">
              <a:solidFill>
                <a:srgbClr val="42AE2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D5E7B2-59D7-00FE-E6BF-E82B4665B494}"/>
              </a:ext>
            </a:extLst>
          </p:cNvPr>
          <p:cNvSpPr txBox="1"/>
          <p:nvPr/>
        </p:nvSpPr>
        <p:spPr>
          <a:xfrm>
            <a:off x="5008528" y="2114994"/>
            <a:ext cx="1451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pandas-5</a:t>
            </a:r>
          </a:p>
          <a:p>
            <a:r>
              <a:rPr lang="en-US" dirty="0">
                <a:solidFill>
                  <a:srgbClr val="FFCD3C"/>
                </a:solidFill>
              </a:rPr>
              <a:t>seaborn-4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D9E5BD-FE22-5C81-25C3-BE44AB66F3AE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068003-BE75-FE16-9DE9-D5C30468D427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939D0-919E-EB5C-5B49-CBB4280AD399}"/>
              </a:ext>
            </a:extLst>
          </p:cNvPr>
          <p:cNvCxnSpPr>
            <a:cxnSpLocks/>
          </p:cNvCxnSpPr>
          <p:nvPr/>
        </p:nvCxnSpPr>
        <p:spPr>
          <a:xfrm>
            <a:off x="3783569" y="4229837"/>
            <a:ext cx="1224959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C9D64C-97E3-958F-437A-B3BD45B56D4F}"/>
              </a:ext>
            </a:extLst>
          </p:cNvPr>
          <p:cNvCxnSpPr>
            <a:cxnSpLocks/>
          </p:cNvCxnSpPr>
          <p:nvPr/>
        </p:nvCxnSpPr>
        <p:spPr>
          <a:xfrm>
            <a:off x="3799185" y="5610285"/>
            <a:ext cx="120934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E50B86-B3A7-1217-2DB4-EEDDEBF86D9F}"/>
              </a:ext>
            </a:extLst>
          </p:cNvPr>
          <p:cNvCxnSpPr>
            <a:cxnSpLocks/>
          </p:cNvCxnSpPr>
          <p:nvPr/>
        </p:nvCxnSpPr>
        <p:spPr>
          <a:xfrm>
            <a:off x="2389239" y="5592596"/>
            <a:ext cx="672525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01713A-A35E-1534-6EB4-114DAD166840}"/>
              </a:ext>
            </a:extLst>
          </p:cNvPr>
          <p:cNvCxnSpPr>
            <a:cxnSpLocks/>
          </p:cNvCxnSpPr>
          <p:nvPr/>
        </p:nvCxnSpPr>
        <p:spPr>
          <a:xfrm>
            <a:off x="2766781" y="4229837"/>
            <a:ext cx="300882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9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C7E439C-34BE-5553-23B6-2E103679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664" y="1825624"/>
            <a:ext cx="5188019" cy="4835479"/>
          </a:xfrm>
        </p:spPr>
        <p:txBody>
          <a:bodyPr>
            <a:normAutofit/>
          </a:bodyPr>
          <a:lstStyle/>
          <a:p>
            <a:r>
              <a:rPr lang="en-US" dirty="0"/>
              <a:t>Ideally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you should try to use either </a:t>
            </a:r>
            <a:r>
              <a:rPr lang="en-US" b="1" dirty="0">
                <a:solidFill>
                  <a:srgbClr val="FFCD3C"/>
                </a:solidFill>
              </a:rPr>
              <a:t>pip</a:t>
            </a:r>
            <a:r>
              <a:rPr lang="en-US" dirty="0"/>
              <a:t> or </a:t>
            </a:r>
            <a:r>
              <a:rPr lang="en-US" b="1" dirty="0" err="1">
                <a:solidFill>
                  <a:srgbClr val="42AE29"/>
                </a:solidFill>
              </a:rPr>
              <a:t>conda</a:t>
            </a:r>
            <a:r>
              <a:rPr lang="en-US" dirty="0"/>
              <a:t> for installing your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This is not always possible if a package you need is only available on </a:t>
            </a:r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19DD6-4ED0-8DA9-AF37-266305B25ED5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577C9-180E-7CA3-01F1-721A39958B50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20F99-4647-5424-6C2C-A89536FAADEE}"/>
              </a:ext>
            </a:extLst>
          </p:cNvPr>
          <p:cNvSpPr txBox="1"/>
          <p:nvPr/>
        </p:nvSpPr>
        <p:spPr>
          <a:xfrm>
            <a:off x="3091771" y="2114994"/>
            <a:ext cx="1786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E06C0-4D13-538C-54CC-BC9A844A3096}"/>
              </a:ext>
            </a:extLst>
          </p:cNvPr>
          <p:cNvSpPr txBox="1"/>
          <p:nvPr/>
        </p:nvSpPr>
        <p:spPr>
          <a:xfrm>
            <a:off x="376528" y="2114994"/>
            <a:ext cx="25508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my-cool-website</a:t>
            </a:r>
          </a:p>
          <a:p>
            <a:endParaRPr lang="en-US" b="1" dirty="0">
              <a:solidFill>
                <a:srgbClr val="42AE2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4DEC8-1458-486A-3D06-EB5A80039BE0}"/>
              </a:ext>
            </a:extLst>
          </p:cNvPr>
          <p:cNvSpPr txBox="1"/>
          <p:nvPr/>
        </p:nvSpPr>
        <p:spPr>
          <a:xfrm>
            <a:off x="5008528" y="2114994"/>
            <a:ext cx="1451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pandas-5</a:t>
            </a:r>
          </a:p>
          <a:p>
            <a:r>
              <a:rPr lang="en-US" dirty="0">
                <a:solidFill>
                  <a:srgbClr val="FFCD3C"/>
                </a:solidFill>
              </a:rPr>
              <a:t>seaborn-4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119044-8329-F54A-AAA2-5B18964DBD0D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DE91DE-90CE-EA80-CFC9-88D1AEEFD1AD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C5025C-5DC2-5A6D-21AB-9507375C71B7}"/>
              </a:ext>
            </a:extLst>
          </p:cNvPr>
          <p:cNvCxnSpPr>
            <a:cxnSpLocks/>
          </p:cNvCxnSpPr>
          <p:nvPr/>
        </p:nvCxnSpPr>
        <p:spPr>
          <a:xfrm>
            <a:off x="3783569" y="4229837"/>
            <a:ext cx="1224959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DE2B5-14A3-17BF-CC04-DC42FB40DCF5}"/>
              </a:ext>
            </a:extLst>
          </p:cNvPr>
          <p:cNvCxnSpPr>
            <a:cxnSpLocks/>
          </p:cNvCxnSpPr>
          <p:nvPr/>
        </p:nvCxnSpPr>
        <p:spPr>
          <a:xfrm>
            <a:off x="3799185" y="5610285"/>
            <a:ext cx="120934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A0B5C8-C19B-A9E0-DED5-9B403A41F672}"/>
              </a:ext>
            </a:extLst>
          </p:cNvPr>
          <p:cNvCxnSpPr>
            <a:cxnSpLocks/>
          </p:cNvCxnSpPr>
          <p:nvPr/>
        </p:nvCxnSpPr>
        <p:spPr>
          <a:xfrm>
            <a:off x="2389239" y="5592596"/>
            <a:ext cx="672525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74ED53-0944-934C-392F-D5793035E4E0}"/>
              </a:ext>
            </a:extLst>
          </p:cNvPr>
          <p:cNvCxnSpPr>
            <a:cxnSpLocks/>
          </p:cNvCxnSpPr>
          <p:nvPr/>
        </p:nvCxnSpPr>
        <p:spPr>
          <a:xfrm>
            <a:off x="2766781" y="4229837"/>
            <a:ext cx="300882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9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4D08B3F-8FEA-D8E3-50EB-0D97DAF421A2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EAD32-0B30-2FAF-BC1F-A4B6D5D3295C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A3AFC-A135-BFE1-591A-05D9AA9CB7C2}"/>
              </a:ext>
            </a:extLst>
          </p:cNvPr>
          <p:cNvSpPr txBox="1"/>
          <p:nvPr/>
        </p:nvSpPr>
        <p:spPr>
          <a:xfrm>
            <a:off x="3091771" y="2114994"/>
            <a:ext cx="1786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442B72-6F18-5109-A5FA-44571BA3D213}"/>
              </a:ext>
            </a:extLst>
          </p:cNvPr>
          <p:cNvSpPr txBox="1"/>
          <p:nvPr/>
        </p:nvSpPr>
        <p:spPr>
          <a:xfrm>
            <a:off x="376528" y="2114994"/>
            <a:ext cx="25508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my-cool-website</a:t>
            </a:r>
          </a:p>
          <a:p>
            <a:endParaRPr lang="en-US" b="1" dirty="0">
              <a:solidFill>
                <a:srgbClr val="42AE2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C6B4BD-DC9C-439B-8147-3DEF601C36CC}"/>
              </a:ext>
            </a:extLst>
          </p:cNvPr>
          <p:cNvSpPr txBox="1"/>
          <p:nvPr/>
        </p:nvSpPr>
        <p:spPr>
          <a:xfrm>
            <a:off x="5008528" y="2114994"/>
            <a:ext cx="14510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pandas-5</a:t>
            </a:r>
          </a:p>
          <a:p>
            <a:r>
              <a:rPr lang="en-US" dirty="0">
                <a:solidFill>
                  <a:srgbClr val="FFCD3C"/>
                </a:solidFill>
              </a:rPr>
              <a:t>seaborn-4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23389-4B97-1385-0D9C-C5D1EB5C3E08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056EEB-CB15-D6A9-523B-696A652CA874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ADE60B-1F96-9582-DBFA-17133219EEBD}"/>
              </a:ext>
            </a:extLst>
          </p:cNvPr>
          <p:cNvCxnSpPr>
            <a:cxnSpLocks/>
          </p:cNvCxnSpPr>
          <p:nvPr/>
        </p:nvCxnSpPr>
        <p:spPr>
          <a:xfrm>
            <a:off x="3783569" y="4229837"/>
            <a:ext cx="1224959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9C1373-26CD-D19A-808D-B21A8ED0FBF0}"/>
              </a:ext>
            </a:extLst>
          </p:cNvPr>
          <p:cNvCxnSpPr>
            <a:cxnSpLocks/>
          </p:cNvCxnSpPr>
          <p:nvPr/>
        </p:nvCxnSpPr>
        <p:spPr>
          <a:xfrm>
            <a:off x="3799185" y="5610285"/>
            <a:ext cx="1209343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786D7-0BA1-0E8C-D576-43908E156890}"/>
              </a:ext>
            </a:extLst>
          </p:cNvPr>
          <p:cNvCxnSpPr>
            <a:cxnSpLocks/>
          </p:cNvCxnSpPr>
          <p:nvPr/>
        </p:nvCxnSpPr>
        <p:spPr>
          <a:xfrm>
            <a:off x="2389239" y="5592596"/>
            <a:ext cx="672525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38B080-0943-5CFC-1DF2-45D6B97B12DC}"/>
              </a:ext>
            </a:extLst>
          </p:cNvPr>
          <p:cNvCxnSpPr>
            <a:cxnSpLocks/>
          </p:cNvCxnSpPr>
          <p:nvPr/>
        </p:nvCxnSpPr>
        <p:spPr>
          <a:xfrm>
            <a:off x="2766781" y="4229837"/>
            <a:ext cx="300882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60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Launch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Integrated Development Environments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IDE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Notebooks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Consoles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0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Launch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Integrated Development Environments </a:t>
            </a:r>
            <a:r>
              <a:rPr lang="en-US" b="1" dirty="0">
                <a:solidFill>
                  <a:srgbClr val="CC99FF"/>
                </a:solidFill>
              </a:rPr>
              <a:t>(</a:t>
            </a:r>
            <a:r>
              <a:rPr lang="en-US" b="1" dirty="0"/>
              <a:t>IDE</a:t>
            </a:r>
            <a:r>
              <a:rPr lang="en-US" b="1" dirty="0">
                <a:solidFill>
                  <a:srgbClr val="CC99FF"/>
                </a:solidFill>
              </a:rPr>
              <a:t>)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Notebooks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Consoles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4ECDBB-535F-D014-5D84-1E6A729F2896}"/>
              </a:ext>
            </a:extLst>
          </p:cNvPr>
          <p:cNvCxnSpPr>
            <a:cxnSpLocks/>
          </p:cNvCxnSpPr>
          <p:nvPr/>
        </p:nvCxnSpPr>
        <p:spPr>
          <a:xfrm>
            <a:off x="5262227" y="3226947"/>
            <a:ext cx="4271130" cy="100879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DC845-2D2E-7F3C-A7AA-66AE020BF906}"/>
              </a:ext>
            </a:extLst>
          </p:cNvPr>
          <p:cNvCxnSpPr>
            <a:cxnSpLocks/>
          </p:cNvCxnSpPr>
          <p:nvPr/>
        </p:nvCxnSpPr>
        <p:spPr>
          <a:xfrm flipV="1">
            <a:off x="5262227" y="2967375"/>
            <a:ext cx="5397907" cy="25957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D8AA70-91DF-7B83-2324-568409A980B0}"/>
              </a:ext>
            </a:extLst>
          </p:cNvPr>
          <p:cNvCxnSpPr>
            <a:cxnSpLocks/>
          </p:cNvCxnSpPr>
          <p:nvPr/>
        </p:nvCxnSpPr>
        <p:spPr>
          <a:xfrm>
            <a:off x="5262227" y="3226947"/>
            <a:ext cx="5397907" cy="100879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Launch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Integrated Development Environments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IDE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b="1" dirty="0"/>
              <a:t>Notebooks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Consoles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DC845-2D2E-7F3C-A7AA-66AE020BF906}"/>
              </a:ext>
            </a:extLst>
          </p:cNvPr>
          <p:cNvCxnSpPr>
            <a:cxnSpLocks/>
          </p:cNvCxnSpPr>
          <p:nvPr/>
        </p:nvCxnSpPr>
        <p:spPr>
          <a:xfrm flipV="1">
            <a:off x="3380330" y="1692209"/>
            <a:ext cx="7279804" cy="22898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D8AA70-91DF-7B83-2324-568409A980B0}"/>
              </a:ext>
            </a:extLst>
          </p:cNvPr>
          <p:cNvCxnSpPr>
            <a:cxnSpLocks/>
          </p:cNvCxnSpPr>
          <p:nvPr/>
        </p:nvCxnSpPr>
        <p:spPr>
          <a:xfrm flipV="1">
            <a:off x="3380330" y="3014570"/>
            <a:ext cx="4949559" cy="96749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8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Programming Tools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Launch and install and update programming tools in </a:t>
            </a:r>
            <a:r>
              <a:rPr lang="en-US" b="1" dirty="0">
                <a:solidFill>
                  <a:srgbClr val="42AE29"/>
                </a:solidFill>
              </a:rPr>
              <a:t>Anaconda Navigator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Integrated Development Environments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IDE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Notebooks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b="1" dirty="0"/>
              <a:t>Consoles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93375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602E-A602-2297-717E-3C71C779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6" r="63939" b="3054"/>
          <a:stretch/>
        </p:blipFill>
        <p:spPr>
          <a:xfrm>
            <a:off x="6929774" y="495546"/>
            <a:ext cx="5262226" cy="62356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BD150A-E92D-C0D1-2072-C400AEB339E4}"/>
              </a:ext>
            </a:extLst>
          </p:cNvPr>
          <p:cNvSpPr/>
          <p:nvPr/>
        </p:nvSpPr>
        <p:spPr>
          <a:xfrm>
            <a:off x="6194322" y="1036061"/>
            <a:ext cx="797565" cy="335803"/>
          </a:xfrm>
          <a:prstGeom prst="rightArrow">
            <a:avLst>
              <a:gd name="adj1" fmla="val 65827"/>
              <a:gd name="adj2" fmla="val 116775"/>
            </a:avLst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FF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0AF4D4-4B17-3D44-2068-F5B20493A692}"/>
              </a:ext>
            </a:extLst>
          </p:cNvPr>
          <p:cNvCxnSpPr>
            <a:cxnSpLocks/>
          </p:cNvCxnSpPr>
          <p:nvPr/>
        </p:nvCxnSpPr>
        <p:spPr>
          <a:xfrm>
            <a:off x="3032268" y="4353724"/>
            <a:ext cx="5262225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4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Environments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These are environments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 flipV="1">
            <a:off x="5067546" y="1401359"/>
            <a:ext cx="2837589" cy="67521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F4D18-C1B7-6B52-2A1E-831BED83B6DC}"/>
              </a:ext>
            </a:extLst>
          </p:cNvPr>
          <p:cNvCxnSpPr>
            <a:cxnSpLocks/>
          </p:cNvCxnSpPr>
          <p:nvPr/>
        </p:nvCxnSpPr>
        <p:spPr>
          <a:xfrm flipV="1">
            <a:off x="5067546" y="1628222"/>
            <a:ext cx="2837589" cy="44835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 flipV="1">
            <a:off x="5067546" y="1855119"/>
            <a:ext cx="2837589" cy="22145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679A24-7B1B-485B-8E45-E0A3E53187C6}"/>
              </a:ext>
            </a:extLst>
          </p:cNvPr>
          <p:cNvCxnSpPr>
            <a:cxnSpLocks/>
          </p:cNvCxnSpPr>
          <p:nvPr/>
        </p:nvCxnSpPr>
        <p:spPr>
          <a:xfrm>
            <a:off x="5067546" y="2076573"/>
            <a:ext cx="2837589" cy="589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11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A57B-21DC-4557-9D2E-36BBF1E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This Week</a:t>
            </a:r>
            <a:r>
              <a:rPr lang="en-US" b="1" dirty="0">
                <a:solidFill>
                  <a:schemeClr val="accent1"/>
                </a:solidFill>
              </a:rPr>
              <a:t>’</a:t>
            </a:r>
            <a:r>
              <a:rPr lang="en-US" b="1" dirty="0"/>
              <a:t>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0049-8F6C-4DF3-BA59-31343B21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12.1</a:t>
            </a:r>
          </a:p>
          <a:p>
            <a:pPr lvl="1"/>
            <a:r>
              <a:rPr lang="en-US" b="1" dirty="0"/>
              <a:t>Installing third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/>
              <a:t>party packages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managing environments</a:t>
            </a:r>
            <a:r>
              <a:rPr lang="en-US" b="1" dirty="0">
                <a:solidFill>
                  <a:schemeClr val="accent2"/>
                </a:solidFill>
              </a:rPr>
              <a:t>,</a:t>
            </a:r>
            <a:r>
              <a:rPr lang="en-US" b="1" dirty="0"/>
              <a:t> and Pandas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b="1" dirty="0"/>
              <a:t>Reading</a:t>
            </a:r>
            <a:r>
              <a:rPr lang="en-US" b="1" dirty="0">
                <a:solidFill>
                  <a:schemeClr val="accent2"/>
                </a:solidFill>
              </a:rPr>
              <a:t>:</a:t>
            </a:r>
            <a:r>
              <a:rPr lang="en-US" b="1" dirty="0"/>
              <a:t> Chapter 12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12.2</a:t>
            </a:r>
          </a:p>
          <a:p>
            <a:pPr lvl="1"/>
            <a:r>
              <a:rPr lang="en-US" dirty="0"/>
              <a:t>More Pandas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NumPy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Matplotlib</a:t>
            </a:r>
            <a:r>
              <a:rPr lang="en-US" dirty="0">
                <a:solidFill>
                  <a:schemeClr val="accent6"/>
                </a:solidFill>
              </a:rPr>
              <a:t>/</a:t>
            </a:r>
            <a:r>
              <a:rPr lang="en-US" dirty="0"/>
              <a:t>Seaborn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dirty="0"/>
              <a:t>Reading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Chapter 12</a:t>
            </a:r>
          </a:p>
          <a:p>
            <a:r>
              <a:rPr lang="en-US" b="1" dirty="0"/>
              <a:t>Lecture </a:t>
            </a:r>
            <a:r>
              <a:rPr lang="en-US" b="1" dirty="0">
                <a:solidFill>
                  <a:srgbClr val="00FF00"/>
                </a:solidFill>
              </a:rPr>
              <a:t>12.3</a:t>
            </a:r>
          </a:p>
          <a:p>
            <a:pPr lvl="1"/>
            <a:r>
              <a:rPr lang="en-US" dirty="0"/>
              <a:t>Design Problem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/>
              <a:t> Stock Market </a:t>
            </a:r>
            <a:r>
              <a:rPr lang="en-US" dirty="0">
                <a:solidFill>
                  <a:schemeClr val="accent6"/>
                </a:solidFill>
              </a:rPr>
              <a:t>–</a:t>
            </a:r>
            <a:r>
              <a:rPr lang="en-US" dirty="0"/>
              <a:t> Part 1</a:t>
            </a:r>
            <a:endParaRPr lang="en-US" b="1" dirty="0">
              <a:solidFill>
                <a:srgbClr val="FF505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Environments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This environment </a:t>
            </a:r>
            <a:r>
              <a:rPr lang="en-US" b="1" dirty="0">
                <a:solidFill>
                  <a:srgbClr val="42AE29"/>
                </a:solidFill>
              </a:rPr>
              <a:t>(base) </a:t>
            </a:r>
            <a:r>
              <a:rPr lang="en-US" dirty="0"/>
              <a:t>comes pre</a:t>
            </a:r>
            <a:r>
              <a:rPr lang="en-US" dirty="0">
                <a:solidFill>
                  <a:srgbClr val="00FF00"/>
                </a:solidFill>
              </a:rPr>
              <a:t>-</a:t>
            </a:r>
            <a:r>
              <a:rPr lang="en-US" dirty="0"/>
              <a:t>installed with Anaconda and has all the most popular scientific packages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 flipV="1">
            <a:off x="6194322" y="1407258"/>
            <a:ext cx="1728510" cy="63391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Environments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These are environments I created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To create an environment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you can press this button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F4D18-C1B7-6B52-2A1E-831BED83B6DC}"/>
              </a:ext>
            </a:extLst>
          </p:cNvPr>
          <p:cNvCxnSpPr>
            <a:cxnSpLocks/>
          </p:cNvCxnSpPr>
          <p:nvPr/>
        </p:nvCxnSpPr>
        <p:spPr>
          <a:xfrm flipV="1">
            <a:off x="6489290" y="1628222"/>
            <a:ext cx="1415845" cy="40705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 flipV="1">
            <a:off x="6489290" y="1855119"/>
            <a:ext cx="1415845" cy="1801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679A24-7B1B-485B-8E45-E0A3E53187C6}"/>
              </a:ext>
            </a:extLst>
          </p:cNvPr>
          <p:cNvCxnSpPr>
            <a:cxnSpLocks/>
          </p:cNvCxnSpPr>
          <p:nvPr/>
        </p:nvCxnSpPr>
        <p:spPr>
          <a:xfrm>
            <a:off x="6489290" y="2035277"/>
            <a:ext cx="1415845" cy="4719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B38EB1-8CE0-8EA9-65D8-8F5986EAD225}"/>
              </a:ext>
            </a:extLst>
          </p:cNvPr>
          <p:cNvCxnSpPr>
            <a:cxnSpLocks/>
          </p:cNvCxnSpPr>
          <p:nvPr/>
        </p:nvCxnSpPr>
        <p:spPr>
          <a:xfrm>
            <a:off x="3893574" y="3097161"/>
            <a:ext cx="3964367" cy="335673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801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These are all the packages installed in the </a:t>
            </a:r>
            <a:r>
              <a:rPr lang="en-US" b="1" dirty="0">
                <a:solidFill>
                  <a:srgbClr val="42AE29"/>
                </a:solidFill>
              </a:rPr>
              <a:t>(base) </a:t>
            </a:r>
            <a:r>
              <a:rPr lang="en-US" dirty="0"/>
              <a:t>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 flipV="1">
            <a:off x="5360548" y="1825624"/>
            <a:ext cx="3901439" cy="25094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>
            <a:off x="5360548" y="2076573"/>
            <a:ext cx="3901439" cy="31443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679A24-7B1B-485B-8E45-E0A3E53187C6}"/>
              </a:ext>
            </a:extLst>
          </p:cNvPr>
          <p:cNvCxnSpPr>
            <a:cxnSpLocks/>
          </p:cNvCxnSpPr>
          <p:nvPr/>
        </p:nvCxnSpPr>
        <p:spPr>
          <a:xfrm>
            <a:off x="5360548" y="2076573"/>
            <a:ext cx="3901439" cy="143944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4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This package was install the </a:t>
            </a:r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package index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This package was install the </a:t>
            </a:r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/>
              <a:t> package index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 can see the version of this package here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0827D-D1E0-5B63-AD6A-482D0516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243" r="63687" b="3036"/>
          <a:stretch/>
        </p:blipFill>
        <p:spPr>
          <a:xfrm>
            <a:off x="6831453" y="493106"/>
            <a:ext cx="5360547" cy="623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69308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C76D-9E6D-2096-583D-A9CC9A1E3E44}"/>
              </a:ext>
            </a:extLst>
          </p:cNvPr>
          <p:cNvCxnSpPr>
            <a:cxnSpLocks/>
          </p:cNvCxnSpPr>
          <p:nvPr/>
        </p:nvCxnSpPr>
        <p:spPr>
          <a:xfrm>
            <a:off x="6394901" y="2070674"/>
            <a:ext cx="2867086" cy="3775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C440B-4E7F-7715-64EA-B3C568F04EB6}"/>
              </a:ext>
            </a:extLst>
          </p:cNvPr>
          <p:cNvCxnSpPr>
            <a:cxnSpLocks/>
          </p:cNvCxnSpPr>
          <p:nvPr/>
        </p:nvCxnSpPr>
        <p:spPr>
          <a:xfrm>
            <a:off x="5568991" y="2985074"/>
            <a:ext cx="3692996" cy="7551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951462-1BB5-1230-1560-6D4B72B06BF8}"/>
              </a:ext>
            </a:extLst>
          </p:cNvPr>
          <p:cNvCxnSpPr>
            <a:cxnSpLocks/>
          </p:cNvCxnSpPr>
          <p:nvPr/>
        </p:nvCxnSpPr>
        <p:spPr>
          <a:xfrm>
            <a:off x="3386230" y="4259334"/>
            <a:ext cx="8359385" cy="96749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80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6355C6-D2F1-EBE0-ABD1-32B65ABB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Create An Environment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</a:t>
            </a:r>
            <a:r>
              <a:rPr lang="en-US" dirty="0">
                <a:solidFill>
                  <a:srgbClr val="00FF00"/>
                </a:solidFill>
              </a:rPr>
              <a:t>’</a:t>
            </a:r>
            <a:r>
              <a:rPr lang="en-US" dirty="0"/>
              <a:t>s crate a new environment for our new cool website project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By creating an environment for this project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it will guarantee that our code always works and that our collaborators can always reproduce the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Let</a:t>
            </a:r>
            <a:r>
              <a:rPr lang="en-US" dirty="0">
                <a:solidFill>
                  <a:srgbClr val="00FF00"/>
                </a:solidFill>
              </a:rPr>
              <a:t>’</a:t>
            </a:r>
            <a:r>
              <a:rPr lang="en-US" dirty="0"/>
              <a:t>s choose to use Python version </a:t>
            </a:r>
            <a:r>
              <a:rPr lang="en-US" b="1" dirty="0">
                <a:solidFill>
                  <a:srgbClr val="CC99FF"/>
                </a:solidFill>
              </a:rPr>
              <a:t>3.10</a:t>
            </a:r>
            <a:r>
              <a:rPr lang="en-US" dirty="0"/>
              <a:t> for this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Choose a name for your environment so it can be easily identified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04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Installed 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When you create a new environment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it is mostly empty except for a few default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For example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you can see the </a:t>
            </a:r>
            <a:r>
              <a:rPr lang="en-US" b="1" dirty="0">
                <a:solidFill>
                  <a:srgbClr val="CC99FF"/>
                </a:solidFill>
              </a:rPr>
              <a:t>pip</a:t>
            </a:r>
            <a:r>
              <a:rPr lang="en-US" dirty="0"/>
              <a:t> package is installed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which allows us to us 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/>
              <a:t>to install other 3</a:t>
            </a:r>
            <a:r>
              <a:rPr lang="en-US" baseline="30000" dirty="0"/>
              <a:t>rd</a:t>
            </a:r>
            <a:r>
              <a:rPr lang="en-US" dirty="0"/>
              <a:t> party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We can also see that Python version </a:t>
            </a:r>
            <a:r>
              <a:rPr lang="en-US" b="1" dirty="0">
                <a:solidFill>
                  <a:srgbClr val="CC99FF"/>
                </a:solidFill>
              </a:rPr>
              <a:t>3.10</a:t>
            </a:r>
            <a:r>
              <a:rPr lang="en-US" dirty="0"/>
              <a:t> is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8F049-9B08-D9CA-B119-D136D1316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67" y="493051"/>
            <a:ext cx="5328433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FFF475-AE7D-BFAC-BE3C-5D69A325271A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116E-BABF-407C-B2C4-166E48E23B35}"/>
              </a:ext>
            </a:extLst>
          </p:cNvPr>
          <p:cNvCxnSpPr>
            <a:cxnSpLocks/>
          </p:cNvCxnSpPr>
          <p:nvPr/>
        </p:nvCxnSpPr>
        <p:spPr>
          <a:xfrm flipV="1">
            <a:off x="5634892" y="3001108"/>
            <a:ext cx="3673231" cy="190695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2C344-ED4C-7F3D-1D28-F2D5041378D8}"/>
              </a:ext>
            </a:extLst>
          </p:cNvPr>
          <p:cNvCxnSpPr>
            <a:cxnSpLocks/>
          </p:cNvCxnSpPr>
          <p:nvPr/>
        </p:nvCxnSpPr>
        <p:spPr>
          <a:xfrm flipV="1">
            <a:off x="6408615" y="2821354"/>
            <a:ext cx="2899508" cy="46110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08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Launch Apps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639292" cy="4835479"/>
          </a:xfrm>
        </p:spPr>
        <p:txBody>
          <a:bodyPr/>
          <a:lstStyle/>
          <a:p>
            <a:r>
              <a:rPr lang="en-US" dirty="0"/>
              <a:t>We can launch applications from an environment by clicking the green play button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algn="just"/>
            <a:r>
              <a:rPr lang="en-US" dirty="0"/>
              <a:t>As you can see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can launch a terminal but not a Jupyter Notebook </a:t>
            </a:r>
            <a:r>
              <a:rPr lang="en-US" dirty="0">
                <a:solidFill>
                  <a:srgbClr val="CC99FF"/>
                </a:solidFill>
              </a:rPr>
              <a:t>(</a:t>
            </a:r>
            <a:r>
              <a:rPr lang="en-US" dirty="0"/>
              <a:t>its grayed out</a:t>
            </a:r>
            <a:r>
              <a:rPr lang="en-US" dirty="0">
                <a:solidFill>
                  <a:srgbClr val="CC99FF"/>
                </a:solidFill>
              </a:rPr>
              <a:t>)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This is because we have not installed Jupyter for our new environment yet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CFA9-D884-04C3-31E0-1EB3D82E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66EF9-C724-2E02-9856-2F02A234D786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2F3510-A1F5-DA43-2943-6009FA7E513C}"/>
              </a:ext>
            </a:extLst>
          </p:cNvPr>
          <p:cNvCxnSpPr>
            <a:cxnSpLocks/>
          </p:cNvCxnSpPr>
          <p:nvPr/>
        </p:nvCxnSpPr>
        <p:spPr>
          <a:xfrm flipV="1">
            <a:off x="6096000" y="2330245"/>
            <a:ext cx="2977208" cy="14748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397572-028D-D5D5-C313-A79976734BA3}"/>
              </a:ext>
            </a:extLst>
          </p:cNvPr>
          <p:cNvCxnSpPr>
            <a:cxnSpLocks/>
          </p:cNvCxnSpPr>
          <p:nvPr/>
        </p:nvCxnSpPr>
        <p:spPr>
          <a:xfrm flipV="1">
            <a:off x="6477493" y="2790395"/>
            <a:ext cx="2595715" cy="84360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448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Install A Package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To install Jupyter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filter to see all packages that are not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Then select the Jupyter package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And click </a:t>
            </a:r>
            <a:r>
              <a:rPr lang="en-US" b="1" u="sng" dirty="0">
                <a:solidFill>
                  <a:srgbClr val="A1D8A4"/>
                </a:solidFill>
              </a:rPr>
              <a:t>Apply</a:t>
            </a:r>
            <a:r>
              <a:rPr lang="en-US" dirty="0"/>
              <a:t> to install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CC9DB-CFE0-5B5C-3E69-AB8486C9D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9B1EEA-D3BD-F540-AEB3-D63F039CE3FD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F143C-9158-9082-7D86-AEFAB0E4ED45}"/>
              </a:ext>
            </a:extLst>
          </p:cNvPr>
          <p:cNvCxnSpPr>
            <a:cxnSpLocks/>
          </p:cNvCxnSpPr>
          <p:nvPr/>
        </p:nvCxnSpPr>
        <p:spPr>
          <a:xfrm flipV="1">
            <a:off x="6312310" y="1203468"/>
            <a:ext cx="3002771" cy="84950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7841AB-3376-C064-572D-4527AD0B15C3}"/>
              </a:ext>
            </a:extLst>
          </p:cNvPr>
          <p:cNvCxnSpPr>
            <a:cxnSpLocks/>
          </p:cNvCxnSpPr>
          <p:nvPr/>
        </p:nvCxnSpPr>
        <p:spPr>
          <a:xfrm>
            <a:off x="6312310" y="2973275"/>
            <a:ext cx="3002771" cy="34806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65EA5-A098-B123-BCAA-1E5706C8037E}"/>
              </a:ext>
            </a:extLst>
          </p:cNvPr>
          <p:cNvCxnSpPr>
            <a:cxnSpLocks/>
          </p:cNvCxnSpPr>
          <p:nvPr/>
        </p:nvCxnSpPr>
        <p:spPr>
          <a:xfrm>
            <a:off x="5226828" y="3604506"/>
            <a:ext cx="6288713" cy="299687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10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Install A Package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Now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if we filter by packages that are installed in our </a:t>
            </a:r>
            <a:r>
              <a:rPr lang="en-US" b="1" dirty="0">
                <a:solidFill>
                  <a:srgbClr val="CC99FF"/>
                </a:solidFill>
              </a:rPr>
              <a:t>My-Cool-Website</a:t>
            </a:r>
            <a:r>
              <a:rPr lang="en-US" dirty="0"/>
              <a:t> environment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can see that Jupyter is installed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D1C57-42F5-3AAD-AB74-F599D022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5F97D1-1464-718A-3812-09C0B97C6B1B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086A34-4A78-D985-774E-660B6568519C}"/>
              </a:ext>
            </a:extLst>
          </p:cNvPr>
          <p:cNvCxnSpPr>
            <a:cxnSpLocks/>
          </p:cNvCxnSpPr>
          <p:nvPr/>
        </p:nvCxnSpPr>
        <p:spPr>
          <a:xfrm>
            <a:off x="4902364" y="3333135"/>
            <a:ext cx="4383221" cy="6961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905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Launch Jupyter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And now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can launch a Jupyter Notebook that will be running in the </a:t>
            </a:r>
            <a:r>
              <a:rPr lang="en-US" b="1" dirty="0">
                <a:solidFill>
                  <a:srgbClr val="CC99FF"/>
                </a:solidFill>
              </a:rPr>
              <a:t>My-Cool-Website</a:t>
            </a:r>
            <a:r>
              <a:rPr lang="en-US" dirty="0"/>
              <a:t>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86A16-80D9-E16E-F9FC-168503AE8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9" r="63782" b="3540"/>
          <a:stretch/>
        </p:blipFill>
        <p:spPr>
          <a:xfrm>
            <a:off x="6863570" y="493051"/>
            <a:ext cx="5328430" cy="623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87245-B79A-ADBA-B99A-F0D62949E848}"/>
              </a:ext>
            </a:extLst>
          </p:cNvPr>
          <p:cNvSpPr/>
          <p:nvPr/>
        </p:nvSpPr>
        <p:spPr>
          <a:xfrm>
            <a:off x="6724347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FD83A8-3181-4FFD-B46B-5D13CCBB983C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rgbClr val="00FF00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/>
              <a:t>Large open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source community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31C77D-24B7-4E1B-8CA4-6E643E2D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67CFA-DFB7-4F2A-81EB-54CB8082286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96EA64-EB66-E839-C334-9244CF7ED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6" r="63782" b="3540"/>
          <a:stretch/>
        </p:blipFill>
        <p:spPr>
          <a:xfrm>
            <a:off x="6517017" y="489538"/>
            <a:ext cx="5674983" cy="6247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Launch Jupyter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98477" cy="4835479"/>
          </a:xfrm>
        </p:spPr>
        <p:txBody>
          <a:bodyPr/>
          <a:lstStyle/>
          <a:p>
            <a:r>
              <a:rPr lang="en-US" dirty="0"/>
              <a:t>This Notebook will be running Python version </a:t>
            </a:r>
            <a:r>
              <a:rPr lang="en-US" b="1" dirty="0">
                <a:solidFill>
                  <a:srgbClr val="00FF00"/>
                </a:solidFill>
              </a:rPr>
              <a:t>3.10</a:t>
            </a:r>
            <a:r>
              <a:rPr lang="en-US" dirty="0"/>
              <a:t> and will have access to all packages that are installed in the </a:t>
            </a:r>
            <a:r>
              <a:rPr lang="en-US" b="1" dirty="0">
                <a:solidFill>
                  <a:srgbClr val="CC99FF"/>
                </a:solidFill>
              </a:rPr>
              <a:t>My-Cool-Website</a:t>
            </a:r>
            <a:r>
              <a:rPr lang="en-US" dirty="0"/>
              <a:t> environment</a:t>
            </a:r>
            <a:r>
              <a:rPr lang="en-US" dirty="0">
                <a:solidFill>
                  <a:srgbClr val="00FF00"/>
                </a:solidFill>
              </a:rPr>
              <a:t>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0670B-9B48-23F5-B751-61505A808482}"/>
              </a:ext>
            </a:extLst>
          </p:cNvPr>
          <p:cNvSpPr/>
          <p:nvPr/>
        </p:nvSpPr>
        <p:spPr>
          <a:xfrm>
            <a:off x="6372656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8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1F0C-200F-79C1-2ED9-125E0A6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Launch Other Apps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900-1E1B-0B3B-0247-76A4991F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2675" cy="4835479"/>
          </a:xfrm>
        </p:spPr>
        <p:txBody>
          <a:bodyPr/>
          <a:lstStyle/>
          <a:p>
            <a:r>
              <a:rPr lang="en-US" dirty="0"/>
              <a:t>You can launch any app using an anaconda environment of your choosing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First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select the environment you want to use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Then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launch the app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87245-B79A-ADBA-B99A-F0D62949E848}"/>
              </a:ext>
            </a:extLst>
          </p:cNvPr>
          <p:cNvSpPr/>
          <p:nvPr/>
        </p:nvSpPr>
        <p:spPr>
          <a:xfrm>
            <a:off x="7019312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5DCB6-BC63-8317-4B73-7BA9ADD2A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88" r="29398" b="2988"/>
          <a:stretch/>
        </p:blipFill>
        <p:spPr>
          <a:xfrm>
            <a:off x="7158551" y="494090"/>
            <a:ext cx="5033450" cy="62370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53D620-D3AC-8A65-C155-8AB56AA2E243}"/>
              </a:ext>
            </a:extLst>
          </p:cNvPr>
          <p:cNvCxnSpPr>
            <a:cxnSpLocks/>
          </p:cNvCxnSpPr>
          <p:nvPr/>
        </p:nvCxnSpPr>
        <p:spPr>
          <a:xfrm flipV="1">
            <a:off x="6318209" y="1940888"/>
            <a:ext cx="3079463" cy="130965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4913D5-BA56-314E-8240-9D85D5E3F6EA}"/>
              </a:ext>
            </a:extLst>
          </p:cNvPr>
          <p:cNvCxnSpPr>
            <a:cxnSpLocks/>
          </p:cNvCxnSpPr>
          <p:nvPr/>
        </p:nvCxnSpPr>
        <p:spPr>
          <a:xfrm flipV="1">
            <a:off x="4619195" y="3846379"/>
            <a:ext cx="3911272" cy="4011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8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241A-FBA0-74D7-EA00-E9452A15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Installing 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AD515-81CC-0102-B86E-E01C4D33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23338" cy="4835479"/>
          </a:xfrm>
        </p:spPr>
        <p:txBody>
          <a:bodyPr/>
          <a:lstStyle/>
          <a:p>
            <a:r>
              <a:rPr lang="en-US" b="1" dirty="0"/>
              <a:t>From a Jupyter Notebook</a:t>
            </a:r>
          </a:p>
          <a:p>
            <a:pPr lvl="1"/>
            <a:r>
              <a:rPr lang="en-US" dirty="0"/>
              <a:t>Quick and dirty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 recommended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/>
              <a:t>From a Terminal</a:t>
            </a:r>
          </a:p>
          <a:p>
            <a:pPr lvl="1"/>
            <a:r>
              <a:rPr lang="en-US" dirty="0"/>
              <a:t>Ideal but not beginner friendly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/>
              <a:t>From Anaconda Navigator</a:t>
            </a:r>
          </a:p>
          <a:p>
            <a:pPr lvl="1"/>
            <a:r>
              <a:rPr lang="en-US" dirty="0"/>
              <a:t>A good starting place for beginners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5047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241A-FBA0-74D7-EA00-E9452A15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Installing 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AD515-81CC-0102-B86E-E01C4D33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23338" cy="4835479"/>
          </a:xfrm>
        </p:spPr>
        <p:txBody>
          <a:bodyPr/>
          <a:lstStyle/>
          <a:p>
            <a:r>
              <a:rPr lang="en-US" b="1" dirty="0">
                <a:solidFill>
                  <a:srgbClr val="CC99FF"/>
                </a:solidFill>
              </a:rPr>
              <a:t>From a Jupyter Notebook</a:t>
            </a:r>
          </a:p>
          <a:p>
            <a:pPr lvl="1"/>
            <a:r>
              <a:rPr lang="en-US" dirty="0"/>
              <a:t>Quick and dirty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 recommended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/>
              <a:t>From a Terminal</a:t>
            </a:r>
          </a:p>
          <a:p>
            <a:pPr lvl="1"/>
            <a:r>
              <a:rPr lang="en-US" dirty="0"/>
              <a:t>Ideal but not beginner friendly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/>
              <a:t>From Anaconda Navigator</a:t>
            </a:r>
          </a:p>
          <a:p>
            <a:pPr lvl="1"/>
            <a:r>
              <a:rPr lang="en-US" dirty="0"/>
              <a:t>A good starting place for beginners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3D7B09-E32F-232D-BF19-5AA35F3BD312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notebook</a:t>
            </a:r>
          </a:p>
          <a:p>
            <a:endParaRPr lang="en-US" sz="44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1. </a:t>
            </a:r>
            <a:r>
              <a:rPr lang="en-US" sz="2600" b="1" dirty="0">
                <a:solidFill>
                  <a:schemeClr val="accent6"/>
                </a:solidFill>
              </a:rPr>
              <a:t>Installing Packages From A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717137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241A-FBA0-74D7-EA00-E9452A15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Installing 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AD515-81CC-0102-B86E-E01C4D33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23338" cy="4835479"/>
          </a:xfrm>
        </p:spPr>
        <p:txBody>
          <a:bodyPr/>
          <a:lstStyle/>
          <a:p>
            <a:r>
              <a:rPr lang="en-US" b="1" dirty="0"/>
              <a:t>From a Jupyter Notebook</a:t>
            </a:r>
          </a:p>
          <a:p>
            <a:pPr lvl="1"/>
            <a:r>
              <a:rPr lang="en-US" dirty="0"/>
              <a:t>Quick and dirty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pPr lvl="1"/>
            <a:r>
              <a:rPr lang="en-US" dirty="0"/>
              <a:t>Not recommended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>
                <a:solidFill>
                  <a:srgbClr val="CC99FF"/>
                </a:solidFill>
              </a:rPr>
              <a:t>From a Terminal</a:t>
            </a:r>
          </a:p>
          <a:p>
            <a:pPr lvl="1"/>
            <a:r>
              <a:rPr lang="en-US" dirty="0"/>
              <a:t>Ideal but not beginner friendly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>
                <a:solidFill>
                  <a:srgbClr val="CC99FF"/>
                </a:solidFill>
              </a:rPr>
              <a:t>From Anaconda Navigator</a:t>
            </a:r>
          </a:p>
          <a:p>
            <a:pPr lvl="1"/>
            <a:r>
              <a:rPr lang="en-US" dirty="0"/>
              <a:t>A good starting place for beginners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3D7B09-E32F-232D-BF19-5AA35F3BD312}"/>
              </a:ext>
            </a:extLst>
          </p:cNvPr>
          <p:cNvSpPr/>
          <p:nvPr/>
        </p:nvSpPr>
        <p:spPr>
          <a:xfrm>
            <a:off x="7844590" y="1949006"/>
            <a:ext cx="3958389" cy="441876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FFFF"/>
                </a:solidFill>
              </a:rPr>
              <a:t>Open your anaconda navigator</a:t>
            </a:r>
          </a:p>
          <a:p>
            <a:endParaRPr lang="en-US" sz="28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Click Link</a:t>
            </a:r>
            <a:r>
              <a:rPr lang="en-US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sz="2600" b="1" dirty="0">
                <a:solidFill>
                  <a:schemeClr val="accent6"/>
                </a:solidFill>
              </a:rPr>
              <a:t>Installing Packages From terminal and navigator</a:t>
            </a:r>
          </a:p>
        </p:txBody>
      </p:sp>
    </p:spTree>
    <p:extLst>
      <p:ext uri="{BB962C8B-B14F-4D97-AF65-F5344CB8AC3E}">
        <p14:creationId xmlns:p14="http://schemas.microsoft.com/office/powerpoint/2010/main" val="488806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EB2-A634-AC14-6086-DD540C6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3B58-11FE-8CE3-CA97-291A34D39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 reader to Pandas</a:t>
            </a:r>
          </a:p>
          <a:p>
            <a:r>
              <a:rPr lang="en-US" dirty="0"/>
              <a:t>Sort, group, etc. lots of code to write.</a:t>
            </a:r>
          </a:p>
        </p:txBody>
      </p:sp>
    </p:spTree>
    <p:extLst>
      <p:ext uri="{BB962C8B-B14F-4D97-AF65-F5344CB8AC3E}">
        <p14:creationId xmlns:p14="http://schemas.microsoft.com/office/powerpoint/2010/main" val="3216425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94410"/>
            <a:ext cx="6718387" cy="6236754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9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A8898-1D8B-4BAF-AFAD-3546EE9C403D}"/>
              </a:ext>
            </a:extLst>
          </p:cNvPr>
          <p:cNvSpPr txBox="1"/>
          <p:nvPr/>
        </p:nvSpPr>
        <p:spPr>
          <a:xfrm>
            <a:off x="5563092" y="4175762"/>
            <a:ext cx="298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6"/>
                </a:solidFill>
              </a:rPr>
              <a:t>These are Pandas</a:t>
            </a:r>
            <a:r>
              <a:rPr lang="en-CA" sz="28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780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/>
          <a:lstStyle/>
          <a:p>
            <a:r>
              <a:rPr lang="en-CA" dirty="0"/>
              <a:t>What else is Pandas</a:t>
            </a:r>
            <a:r>
              <a:rPr lang="en-CA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>
                <a:solidFill>
                  <a:schemeClr val="accent6"/>
                </a:solidFill>
              </a:rPr>
              <a:t>A fast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powerful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flexible and easy to use open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>
                <a:solidFill>
                  <a:schemeClr val="accent6"/>
                </a:solidFill>
              </a:rPr>
              <a:t>source data analysis and manipulation tool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built on top of the </a:t>
            </a:r>
            <a:r>
              <a:rPr lang="en-US" b="1" dirty="0">
                <a:solidFill>
                  <a:srgbClr val="00FF00"/>
                </a:solidFill>
              </a:rPr>
              <a:t>Python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programming language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Pandas stands for </a:t>
            </a:r>
            <a:r>
              <a:rPr lang="en-US" dirty="0">
                <a:solidFill>
                  <a:schemeClr val="accent6"/>
                </a:solidFill>
              </a:rPr>
              <a:t>“</a:t>
            </a:r>
            <a:r>
              <a:rPr lang="en-US" dirty="0">
                <a:solidFill>
                  <a:srgbClr val="FEFEFE"/>
                </a:solidFill>
              </a:rPr>
              <a:t>Python Data Analysis Library</a:t>
            </a:r>
            <a:r>
              <a:rPr lang="en-US" dirty="0">
                <a:solidFill>
                  <a:schemeClr val="accent6"/>
                </a:solidFill>
              </a:rPr>
              <a:t>”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3216CF-C9CE-4574-9FE2-45D8250E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DB4F-1957-4B3D-8061-586ACB4A4300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610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5695" cy="4835479"/>
          </a:xfrm>
        </p:spPr>
        <p:txBody>
          <a:bodyPr/>
          <a:lstStyle/>
          <a:p>
            <a:r>
              <a:rPr lang="en-US" dirty="0"/>
              <a:t>You have free access to a fantastic book by the creator of Pandas</a:t>
            </a:r>
            <a:r>
              <a:rPr lang="en-US" dirty="0">
                <a:solidFill>
                  <a:srgbClr val="02FE0E"/>
                </a:solidFill>
              </a:rPr>
              <a:t>!</a:t>
            </a:r>
          </a:p>
          <a:p>
            <a:r>
              <a:rPr lang="en-US" dirty="0">
                <a:solidFill>
                  <a:srgbClr val="FEFEFE"/>
                </a:solidFill>
              </a:rPr>
              <a:t>Click</a:t>
            </a:r>
            <a:r>
              <a:rPr lang="en-US" dirty="0">
                <a:solidFill>
                  <a:srgbClr val="02FE0E"/>
                </a:solidFill>
              </a:rPr>
              <a:t> </a:t>
            </a:r>
            <a:r>
              <a:rPr lang="en-US" dirty="0">
                <a:solidFill>
                  <a:srgbClr val="02FE0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This is not an official course resource but could come in handy beyond APS106</a:t>
            </a:r>
            <a:r>
              <a:rPr lang="en-US" dirty="0">
                <a:solidFill>
                  <a:srgbClr val="00FF00"/>
                </a:solidFill>
              </a:rPr>
              <a:t>.</a:t>
            </a:r>
            <a:endParaRPr lang="en-CA" dirty="0">
              <a:solidFill>
                <a:srgbClr val="00FF00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F2225D-EE0A-D2CF-2FA5-8EB5D8F31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691" y="634927"/>
            <a:ext cx="4565514" cy="591040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34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rgbClr val="00FF00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open-source community.</a:t>
            </a:r>
          </a:p>
          <a:p>
            <a:r>
              <a:rPr lang="en-US" dirty="0"/>
              <a:t>Used by Google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Firefox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Dropbox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Youtube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Instagram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Yelp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NASA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CIA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Artificial Intelligence (AI) community overwhelmingly uses Python.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Yahoo Logo, history, meaning, symbol, PNG">
            <a:extLst>
              <a:ext uri="{FF2B5EF4-FFF2-40B4-BE49-F238E27FC236}">
                <a16:creationId xmlns:a16="http://schemas.microsoft.com/office/drawing/2014/main" id="{04FCD08B-BA15-4E36-9E6E-476BC1C6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51" y="605073"/>
            <a:ext cx="2543278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oogle logo - Wikipedia">
            <a:extLst>
              <a:ext uri="{FF2B5EF4-FFF2-40B4-BE49-F238E27FC236}">
                <a16:creationId xmlns:a16="http://schemas.microsoft.com/office/drawing/2014/main" id="{1CC3E501-A919-4B82-B570-19C72B7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41" y="1915575"/>
            <a:ext cx="3505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D42FBBB0-B188-43AB-A803-F806FF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13" y="4292271"/>
            <a:ext cx="2282559" cy="22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Logo and Brand Assets — Spotify">
            <a:extLst>
              <a:ext uri="{FF2B5EF4-FFF2-40B4-BE49-F238E27FC236}">
                <a16:creationId xmlns:a16="http://schemas.microsoft.com/office/drawing/2014/main" id="{C7845750-AADA-46B3-91FD-57B727E0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1" y="4588597"/>
            <a:ext cx="3740191" cy="11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ore GeoSystems">
            <a:extLst>
              <a:ext uri="{FF2B5EF4-FFF2-40B4-BE49-F238E27FC236}">
                <a16:creationId xmlns:a16="http://schemas.microsoft.com/office/drawing/2014/main" id="{464EC9E3-C765-4982-B15F-65CBB131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84" y="3551537"/>
            <a:ext cx="2591629" cy="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ymbols of NASA | NASA">
            <a:extLst>
              <a:ext uri="{FF2B5EF4-FFF2-40B4-BE49-F238E27FC236}">
                <a16:creationId xmlns:a16="http://schemas.microsoft.com/office/drawing/2014/main" id="{1C8133C8-FEFC-489F-A984-031A8954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r="23045"/>
          <a:stretch/>
        </p:blipFill>
        <p:spPr bwMode="auto">
          <a:xfrm>
            <a:off x="9934951" y="1825624"/>
            <a:ext cx="2141081" cy="20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witter Logo, history, meaning, symbol, PNG">
            <a:extLst>
              <a:ext uri="{FF2B5EF4-FFF2-40B4-BE49-F238E27FC236}">
                <a16:creationId xmlns:a16="http://schemas.microsoft.com/office/drawing/2014/main" id="{A436750B-F340-48A5-BCD8-917D43EE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624" y="5770268"/>
            <a:ext cx="1430332" cy="8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Instagram - Wikipedia">
            <a:extLst>
              <a:ext uri="{FF2B5EF4-FFF2-40B4-BE49-F238E27FC236}">
                <a16:creationId xmlns:a16="http://schemas.microsoft.com/office/drawing/2014/main" id="{67919167-586F-4730-9F33-4521B395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3344486"/>
            <a:ext cx="777775" cy="7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YouTube logo and symbol, meaning, history, PNG">
            <a:extLst>
              <a:ext uri="{FF2B5EF4-FFF2-40B4-BE49-F238E27FC236}">
                <a16:creationId xmlns:a16="http://schemas.microsoft.com/office/drawing/2014/main" id="{7F12562F-2F2D-45DF-9524-AB8FB847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r="26757" b="46289"/>
          <a:stretch/>
        </p:blipFill>
        <p:spPr bwMode="auto">
          <a:xfrm>
            <a:off x="6661532" y="751955"/>
            <a:ext cx="1222103" cy="87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07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Pandas</a:t>
            </a:r>
            <a:r>
              <a:rPr lang="en-CA" b="1" dirty="0">
                <a:solidFill>
                  <a:srgbClr val="00FF00"/>
                </a:solidFill>
              </a:rPr>
              <a:t>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103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120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5835317" y="494410"/>
            <a:ext cx="6356684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92183" cy="48354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DataFrame is a 2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dimensional labeled data structure with columns of potentially different types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Matrix</a:t>
            </a:r>
            <a:r>
              <a:rPr lang="en-US" dirty="0">
                <a:solidFill>
                  <a:schemeClr val="accent6"/>
                </a:solidFill>
              </a:rPr>
              <a:t>?</a:t>
            </a:r>
          </a:p>
          <a:p>
            <a:r>
              <a:rPr lang="en-US" dirty="0"/>
              <a:t>You can think of it like a spreadsheet or SQL table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r>
              <a:rPr lang="en-US" dirty="0"/>
              <a:t>DataFrames were first introduced in the R Programming Language and are generally the most used Pandas object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Pandas is the most popular Python package for working with DataFrames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Dask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Polar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Vaex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3CF70C-5619-4CF4-82E7-A66DB9409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r="2276"/>
          <a:stretch/>
        </p:blipFill>
        <p:spPr>
          <a:xfrm>
            <a:off x="5931569" y="1729370"/>
            <a:ext cx="6136108" cy="3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b="1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pPr lvl="1"/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511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242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Dataset</a:t>
            </a:r>
          </a:p>
          <a:p>
            <a:r>
              <a:rPr lang="en-CA" b="1" dirty="0">
                <a:solidFill>
                  <a:srgbClr val="444445"/>
                </a:solidFill>
              </a:rPr>
              <a:t>U.S. Election Results.</a:t>
            </a:r>
          </a:p>
        </p:txBody>
      </p:sp>
    </p:spTree>
    <p:extLst>
      <p:ext uri="{BB962C8B-B14F-4D97-AF65-F5344CB8AC3E}">
        <p14:creationId xmlns:p14="http://schemas.microsoft.com/office/powerpoint/2010/main" val="2786762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DataFrames</a:t>
            </a:r>
          </a:p>
        </p:txBody>
      </p:sp>
    </p:spTree>
    <p:extLst>
      <p:ext uri="{BB962C8B-B14F-4D97-AF65-F5344CB8AC3E}">
        <p14:creationId xmlns:p14="http://schemas.microsoft.com/office/powerpoint/2010/main" val="4019650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B4F33-5EC7-431E-9CA7-10228E040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8125" r="703" b="3820"/>
          <a:stretch/>
        </p:blipFill>
        <p:spPr>
          <a:xfrm>
            <a:off x="6496050" y="568663"/>
            <a:ext cx="4762500" cy="6116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C05680-E997-41BF-9C6A-E145686E50BC}"/>
              </a:ext>
            </a:extLst>
          </p:cNvPr>
          <p:cNvSpPr txBox="1"/>
          <p:nvPr/>
        </p:nvSpPr>
        <p:spPr>
          <a:xfrm>
            <a:off x="10478585" y="981987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0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Column-wise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27C235-0809-4C24-8442-8607DC9CEC46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781050"/>
            <a:ext cx="2344412" cy="38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E40F6-E345-4E73-A022-579F176CE17B}"/>
              </a:ext>
            </a:extLst>
          </p:cNvPr>
          <p:cNvSpPr txBox="1"/>
          <p:nvPr/>
        </p:nvSpPr>
        <p:spPr>
          <a:xfrm>
            <a:off x="9487288" y="3419868"/>
            <a:ext cx="99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accent2"/>
                </a:solidFill>
              </a:rPr>
              <a:t>Axis 1</a:t>
            </a:r>
          </a:p>
          <a:p>
            <a:r>
              <a:rPr lang="en-CA" sz="1400" b="1" dirty="0">
                <a:solidFill>
                  <a:schemeClr val="accent2"/>
                </a:solidFill>
              </a:rPr>
              <a:t>Row-wise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5CC2E-4656-4175-841E-4FA62AFD3F0D}"/>
              </a:ext>
            </a:extLst>
          </p:cNvPr>
          <p:cNvCxnSpPr>
            <a:cxnSpLocks/>
          </p:cNvCxnSpPr>
          <p:nvPr/>
        </p:nvCxnSpPr>
        <p:spPr>
          <a:xfrm flipH="1" flipV="1">
            <a:off x="8148387" y="2673321"/>
            <a:ext cx="1376613" cy="914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4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EB1A9-527E-42B5-AF5F-5851FB7480B9}"/>
              </a:ext>
            </a:extLst>
          </p:cNvPr>
          <p:cNvSpPr txBox="1"/>
          <p:nvPr/>
        </p:nvSpPr>
        <p:spPr>
          <a:xfrm>
            <a:off x="10172895" y="6101971"/>
            <a:ext cx="95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Outcome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467B3-C49F-4511-9B73-D6F825D47DB7}"/>
              </a:ext>
            </a:extLst>
          </p:cNvPr>
          <p:cNvSpPr txBox="1"/>
          <p:nvPr/>
        </p:nvSpPr>
        <p:spPr>
          <a:xfrm>
            <a:off x="9112219" y="6101971"/>
            <a:ext cx="823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Percent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6DED1-B4B2-4652-936F-33FBAC6357CE}"/>
              </a:ext>
            </a:extLst>
          </p:cNvPr>
          <p:cNvSpPr txBox="1"/>
          <p:nvPr/>
        </p:nvSpPr>
        <p:spPr>
          <a:xfrm>
            <a:off x="11368736" y="6101971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Year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3EBF8-2E78-4FB1-BC99-B1A297014094}"/>
              </a:ext>
            </a:extLst>
          </p:cNvPr>
          <p:cNvSpPr txBox="1"/>
          <p:nvPr/>
        </p:nvSpPr>
        <p:spPr>
          <a:xfrm>
            <a:off x="8108766" y="6102604"/>
            <a:ext cx="6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Party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C3F81-2EF4-417E-A9BA-259D04D5A91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450719" y="5101390"/>
            <a:ext cx="857713" cy="1001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1EA195-C739-4317-883E-D1183BFB7D8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523743" y="5101389"/>
            <a:ext cx="75121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F5EF8B-93C3-4281-A7BA-977DC0F6BF1F}"/>
              </a:ext>
            </a:extLst>
          </p:cNvPr>
          <p:cNvCxnSpPr>
            <a:cxnSpLocks/>
          </p:cNvCxnSpPr>
          <p:nvPr/>
        </p:nvCxnSpPr>
        <p:spPr>
          <a:xfrm flipV="1">
            <a:off x="10618739" y="5101389"/>
            <a:ext cx="155921" cy="100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261A35-CAB9-41DA-9F00-5092987D75F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1606369" y="5146487"/>
            <a:ext cx="104320" cy="955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871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554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Series</a:t>
            </a:r>
          </a:p>
          <a:p>
            <a:r>
              <a:rPr lang="en-US" b="1" dirty="0">
                <a:solidFill>
                  <a:srgbClr val="444445"/>
                </a:solidFill>
              </a:rPr>
              <a:t>We can think of a Data Frame as a collection of Series that all share the same Index.</a:t>
            </a:r>
            <a:endParaRPr lang="en-CA" b="1" dirty="0">
              <a:solidFill>
                <a:srgbClr val="4444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BF4-2E38-4963-BF6C-567F3170734E}"/>
              </a:ext>
            </a:extLst>
          </p:cNvPr>
          <p:cNvSpPr txBox="1"/>
          <p:nvPr/>
        </p:nvSpPr>
        <p:spPr>
          <a:xfrm>
            <a:off x="6783959" y="6101980"/>
            <a:ext cx="103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Candidate</a:t>
            </a:r>
          </a:p>
          <a:p>
            <a:pPr algn="ctr"/>
            <a:r>
              <a:rPr lang="en-CA" sz="1400" b="1" dirty="0">
                <a:solidFill>
                  <a:schemeClr val="accent2"/>
                </a:solidFill>
              </a:rPr>
              <a:t>Series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0100C-187D-4B7B-BD43-0DFFFD1BEFB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0" y="5101390"/>
            <a:ext cx="950523" cy="10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FDCB941-A212-4904-B9E3-DA3434C9FC20}"/>
              </a:ext>
            </a:extLst>
          </p:cNvPr>
          <p:cNvSpPr/>
          <p:nvPr/>
        </p:nvSpPr>
        <p:spPr>
          <a:xfrm>
            <a:off x="7884367" y="2649893"/>
            <a:ext cx="879146" cy="2432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655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8882743" y="494410"/>
            <a:ext cx="330925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Series: 1D data. We can think of Series as columnar data.</a:t>
            </a:r>
          </a:p>
          <a:p>
            <a:pPr lvl="1"/>
            <a:r>
              <a:rPr lang="en-US" dirty="0"/>
              <a:t>Index: A sequence of row labels.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A68A0-E67A-49D0-8954-02526D079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9256" r="7290" b="10418"/>
          <a:stretch/>
        </p:blipFill>
        <p:spPr>
          <a:xfrm>
            <a:off x="9171992" y="606490"/>
            <a:ext cx="2892490" cy="60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4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rgbClr val="00FF00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Open AI Logo Vector (.EPS) Free Download">
            <a:extLst>
              <a:ext uri="{FF2B5EF4-FFF2-40B4-BE49-F238E27FC236}">
                <a16:creationId xmlns:a16="http://schemas.microsoft.com/office/drawing/2014/main" id="{56FE3192-5AE6-48B9-89A0-DEB7ED22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01" y="1245654"/>
            <a:ext cx="2293941" cy="15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UW HCDE on Twitter: &amp;quot;HCDE Prof. Julie Kientz has received a Google Faculty  Research Award to study how technology can foster engagement between  children with and without disabilities. Kientz will work with @">
            <a:extLst>
              <a:ext uri="{FF2B5EF4-FFF2-40B4-BE49-F238E27FC236}">
                <a16:creationId xmlns:a16="http://schemas.microsoft.com/office/drawing/2014/main" id="{3B25D17B-396B-46BD-924A-4C250CD8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434" b="28705"/>
          <a:stretch/>
        </p:blipFill>
        <p:spPr bwMode="auto">
          <a:xfrm>
            <a:off x="10595429" y="5692728"/>
            <a:ext cx="758370" cy="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A166A5A7-EC4A-45C2-84C1-9A5C2272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816" y="3335278"/>
            <a:ext cx="2339575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>
            <a:extLst>
              <a:ext uri="{FF2B5EF4-FFF2-40B4-BE49-F238E27FC236}">
                <a16:creationId xmlns:a16="http://schemas.microsoft.com/office/drawing/2014/main" id="{AE4B1426-01BD-455F-A8D1-074E89E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10" y="762075"/>
            <a:ext cx="3339706" cy="8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Home - Landing AI">
            <a:extLst>
              <a:ext uri="{FF2B5EF4-FFF2-40B4-BE49-F238E27FC236}">
                <a16:creationId xmlns:a16="http://schemas.microsoft.com/office/drawing/2014/main" id="{9B05C4AF-D083-44AF-A7B3-01F7D66E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42" y="1876887"/>
            <a:ext cx="3274874" cy="6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8AF3096-4547-490C-B4AE-AD218B0B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13" y="3134984"/>
            <a:ext cx="3594672" cy="19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>
            <a:extLst>
              <a:ext uri="{FF2B5EF4-FFF2-40B4-BE49-F238E27FC236}">
                <a16:creationId xmlns:a16="http://schemas.microsoft.com/office/drawing/2014/main" id="{AE040882-BB4B-460E-8C4A-1E57F5CB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52" y="4855169"/>
            <a:ext cx="3214551" cy="173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Data Science with Keboola">
            <a:extLst>
              <a:ext uri="{FF2B5EF4-FFF2-40B4-BE49-F238E27FC236}">
                <a16:creationId xmlns:a16="http://schemas.microsoft.com/office/drawing/2014/main" id="{CD80F41E-72A0-4D40-B8E9-E21CA91F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63" y="2737348"/>
            <a:ext cx="29146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Element AI - Wikipedia">
            <a:extLst>
              <a:ext uri="{FF2B5EF4-FFF2-40B4-BE49-F238E27FC236}">
                <a16:creationId xmlns:a16="http://schemas.microsoft.com/office/drawing/2014/main" id="{37205F08-1648-4953-8F57-11987153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632561"/>
            <a:ext cx="656148" cy="6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8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496759-1D76-4FAB-AAFD-E8ED87EB29E8}"/>
              </a:ext>
            </a:extLst>
          </p:cNvPr>
          <p:cNvSpPr/>
          <p:nvPr/>
        </p:nvSpPr>
        <p:spPr>
          <a:xfrm>
            <a:off x="6424863" y="494410"/>
            <a:ext cx="5767138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9FC6CD-EC5E-4107-9EB6-479F36E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65" y="1723829"/>
            <a:ext cx="5287025" cy="377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33374-809D-47E5-A400-52E0B96A687E}"/>
              </a:ext>
            </a:extLst>
          </p:cNvPr>
          <p:cNvSpPr txBox="1"/>
          <p:nvPr/>
        </p:nvSpPr>
        <p:spPr>
          <a:xfrm>
            <a:off x="6506445" y="5853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47A8A-C194-4175-98D4-162C9457FA39}"/>
              </a:ext>
            </a:extLst>
          </p:cNvPr>
          <p:cNvSpPr txBox="1"/>
          <p:nvPr/>
        </p:nvSpPr>
        <p:spPr>
          <a:xfrm>
            <a:off x="6974365" y="610198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accent2"/>
                </a:solidFill>
              </a:rPr>
              <a:t>Index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66431-BB4B-427B-8CE8-F642F2BF449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03141" y="5253136"/>
            <a:ext cx="338630" cy="848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9D4B40F-1BAD-4D25-82BC-6DDC03AE3D29}"/>
              </a:ext>
            </a:extLst>
          </p:cNvPr>
          <p:cNvSpPr/>
          <p:nvPr/>
        </p:nvSpPr>
        <p:spPr>
          <a:xfrm>
            <a:off x="7539134" y="3023118"/>
            <a:ext cx="338631" cy="2050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148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1E1B0-E36C-441B-8505-72930BB8E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79" t="45992" r="893" b="22799"/>
          <a:stretch/>
        </p:blipFill>
        <p:spPr>
          <a:xfrm>
            <a:off x="6883355" y="587828"/>
            <a:ext cx="5222607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5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0C6F5-223D-48B1-A733-ED1101774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8" t="20833" r="739" b="22976"/>
          <a:stretch/>
        </p:blipFill>
        <p:spPr>
          <a:xfrm>
            <a:off x="6943655" y="614417"/>
            <a:ext cx="5186142" cy="59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9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5682F-1AB7-4DBA-959B-9D76ADB9A540}"/>
              </a:ext>
            </a:extLst>
          </p:cNvPr>
          <p:cNvSpPr txBox="1"/>
          <p:nvPr/>
        </p:nvSpPr>
        <p:spPr>
          <a:xfrm>
            <a:off x="6894411" y="5662920"/>
            <a:ext cx="4637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can also: 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be non-numeric</a:t>
            </a:r>
          </a:p>
          <a:p>
            <a:pPr marL="342900" indent="-342900">
              <a:buAutoNum type="arabicParenBoth"/>
            </a:pPr>
            <a:r>
              <a:rPr lang="en-CA" dirty="0">
                <a:solidFill>
                  <a:schemeClr val="accent2"/>
                </a:solidFill>
              </a:rPr>
              <a:t>have a name (e.g. “Year”).</a:t>
            </a:r>
          </a:p>
        </p:txBody>
      </p:sp>
    </p:spTree>
    <p:extLst>
      <p:ext uri="{BB962C8B-B14F-4D97-AF65-F5344CB8AC3E}">
        <p14:creationId xmlns:p14="http://schemas.microsoft.com/office/powerpoint/2010/main" val="3424868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Index: A sequence of row labels.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C5B1C-87C2-4E51-B866-83105C58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26309" r="837" b="28452"/>
          <a:stretch/>
        </p:blipFill>
        <p:spPr>
          <a:xfrm>
            <a:off x="6819765" y="512908"/>
            <a:ext cx="5353573" cy="492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6208865"/>
            <a:ext cx="500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Indices (row labels) do not have to be unique.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FF10E1-F7B0-4B21-98D8-B93758FA30B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4385388"/>
            <a:ext cx="2042949" cy="1823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3AD932-61D4-4619-A0A1-C9575344964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52522" y="3517641"/>
            <a:ext cx="2042949" cy="269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5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dirty="0"/>
              <a:t>There are three fundamental data structures in pandas:</a:t>
            </a:r>
          </a:p>
          <a:p>
            <a:pPr lvl="1"/>
            <a:r>
              <a:rPr lang="en-US" dirty="0"/>
              <a:t>Data Frame: 2D data tabular data.</a:t>
            </a:r>
          </a:p>
          <a:p>
            <a:pPr lvl="1"/>
            <a:r>
              <a:rPr lang="en-US" dirty="0"/>
              <a:t>Series: 1D data. We can think of Series as columnar data.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Index: A sequence of row labels.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Columns </a:t>
            </a:r>
            <a:r>
              <a:rPr lang="en-US" b="1" dirty="0">
                <a:solidFill>
                  <a:schemeClr val="accent2"/>
                </a:solidFill>
              </a:rPr>
              <a:t>(</a:t>
            </a:r>
            <a:r>
              <a:rPr lang="en-US" b="1" dirty="0">
                <a:solidFill>
                  <a:srgbClr val="FEFEFE"/>
                </a:solidFill>
              </a:rPr>
              <a:t>Series names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A9125-A237-4DB8-B9F5-C6823C70E7E8}"/>
              </a:ext>
            </a:extLst>
          </p:cNvPr>
          <p:cNvSpPr txBox="1"/>
          <p:nvPr/>
        </p:nvSpPr>
        <p:spPr>
          <a:xfrm>
            <a:off x="6894411" y="2420638"/>
            <a:ext cx="5002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Column names in Pandas are almost always unique!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You really shouldn’t have two columns named “Candidate”.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CFFD-296F-4410-AE90-F56CC8EAA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2" t="44167" r="1065" b="46408"/>
          <a:stretch/>
        </p:blipFill>
        <p:spPr>
          <a:xfrm>
            <a:off x="6839342" y="589773"/>
            <a:ext cx="5229806" cy="1016054"/>
          </a:xfrm>
          <a:prstGeom prst="rect">
            <a:avLst/>
          </a:prstGeom>
        </p:spPr>
      </p:pic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34750A6-B2E5-4E70-BEB9-372228A4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11" y="4329470"/>
            <a:ext cx="1728234" cy="88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54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b="1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682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8B7EC-782F-4DC6-8E2F-19786418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51" t="34643" r="1570" b="32262"/>
          <a:stretch/>
        </p:blipFill>
        <p:spPr>
          <a:xfrm>
            <a:off x="6865375" y="662474"/>
            <a:ext cx="5255091" cy="30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6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40FD-8024-45B3-89C7-CAF337AE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7C24-C04C-4080-8887-4510D7A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54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Pandas</a:t>
            </a:r>
            <a:r>
              <a:rPr lang="en-US" dirty="0">
                <a:solidFill>
                  <a:srgbClr val="FEFEFE"/>
                </a:solidFill>
              </a:rPr>
              <a:t> has a number of useful functions for importing data from common formats.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F770-783A-478C-835E-EB1C29746964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2D114-12E4-406F-A186-CAC7CFDE6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91" t="24971" r="988" b="4786"/>
          <a:stretch/>
        </p:blipFill>
        <p:spPr>
          <a:xfrm>
            <a:off x="7315200" y="545737"/>
            <a:ext cx="4381500" cy="6135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4A63F9-EC83-4E7E-B520-8B8EBF711A94}"/>
              </a:ext>
            </a:extLst>
          </p:cNvPr>
          <p:cNvSpPr txBox="1"/>
          <p:nvPr/>
        </p:nvSpPr>
        <p:spPr>
          <a:xfrm>
            <a:off x="2478248" y="4638675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6"/>
                </a:solidFill>
              </a:rPr>
              <a:t>To get a quick look at the first 5 rows of a DataFrame, use the </a:t>
            </a:r>
            <a:r>
              <a:rPr lang="en-CA" b="1" dirty="0">
                <a:solidFill>
                  <a:schemeClr val="accent3"/>
                </a:solidFill>
              </a:rPr>
              <a:t>.head() </a:t>
            </a:r>
            <a:r>
              <a:rPr lang="en-CA" b="1" dirty="0">
                <a:solidFill>
                  <a:schemeClr val="accent6"/>
                </a:solidFill>
              </a:rPr>
              <a:t>method.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FDED17-6857-4D70-A216-D4545DEBC675}"/>
              </a:ext>
            </a:extLst>
          </p:cNvPr>
          <p:cNvCxnSpPr>
            <a:cxnSpLocks/>
          </p:cNvCxnSpPr>
          <p:nvPr/>
        </p:nvCxnSpPr>
        <p:spPr>
          <a:xfrm flipV="1">
            <a:off x="6029325" y="2362201"/>
            <a:ext cx="1400175" cy="2314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18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b="1" dirty="0">
                <a:solidFill>
                  <a:srgbClr val="FEFEFE"/>
                </a:solidFill>
              </a:rPr>
              <a:t>Indexing</a:t>
            </a:r>
          </a:p>
          <a:p>
            <a:r>
              <a:rPr lang="en-CA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7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6050-6946-4E0D-B3B3-155753C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Python</a:t>
            </a:r>
            <a:r>
              <a:rPr lang="en-US" b="1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8E41ED-293F-4780-B2C4-AC141F19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3960" cy="48354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High-level language making it more like a readable, human language than other low-level languages.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Simple and clear syntax.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open-source community.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Used by Google, Firefox, Dropbox, Youtube, Instagram, Yelp, NASA, CIA, etc.</a:t>
            </a:r>
          </a:p>
          <a:p>
            <a:r>
              <a:rPr lang="en-US" dirty="0"/>
              <a:t>The Artificial Intelligence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/>
              <a:t>AI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 community overwhelmingly uses Python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3" name="Picture 2" descr="Python (programming language) - Wikipedia">
            <a:extLst>
              <a:ext uri="{FF2B5EF4-FFF2-40B4-BE49-F238E27FC236}">
                <a16:creationId xmlns:a16="http://schemas.microsoft.com/office/drawing/2014/main" id="{8EC1195C-61EE-49C6-BE69-02695E8D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745211"/>
            <a:ext cx="592471" cy="5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35DBD-6E16-40D3-9C93-320BEC5BEEF3}"/>
              </a:ext>
            </a:extLst>
          </p:cNvPr>
          <p:cNvSpPr/>
          <p:nvPr/>
        </p:nvSpPr>
        <p:spPr>
          <a:xfrm>
            <a:off x="6005543" y="495546"/>
            <a:ext cx="6186457" cy="62356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55A4D3-D49F-4338-B60D-A9718D8E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88" y="1825624"/>
            <a:ext cx="6048821" cy="33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A889C8-565D-8ACC-DFD2-2A2E5373DC90}"/>
              </a:ext>
            </a:extLst>
          </p:cNvPr>
          <p:cNvSpPr/>
          <p:nvPr/>
        </p:nvSpPr>
        <p:spPr>
          <a:xfrm>
            <a:off x="5884878" y="303085"/>
            <a:ext cx="136303" cy="649519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9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58324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b="1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78007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pass a list of column names to select only those columns.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642BB-4616-4918-B054-8D00CEC87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4" t="36632" r="859" b="25937"/>
          <a:stretch/>
        </p:blipFill>
        <p:spPr>
          <a:xfrm>
            <a:off x="6911262" y="617438"/>
            <a:ext cx="5188528" cy="3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31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If you pass a list with a single element you get back a DataFrame.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14CA5-DECE-4983-8796-E5B970A2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50000" r="860" b="13298"/>
          <a:stretch/>
        </p:blipFill>
        <p:spPr>
          <a:xfrm>
            <a:off x="6848474" y="569274"/>
            <a:ext cx="5289747" cy="36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07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If you pass single column name string, you get back a Series.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9F6F0-C455-4803-A4F6-707EBB63D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4" t="42952" r="782" b="32257"/>
          <a:stretch/>
        </p:blipFill>
        <p:spPr>
          <a:xfrm>
            <a:off x="6892212" y="590737"/>
            <a:ext cx="5243957" cy="24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24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modify and even add columns using the square brackets [ ].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501BC-79B5-4C28-BA94-4E75E622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38090" r="703" b="20834"/>
          <a:stretch/>
        </p:blipFill>
        <p:spPr>
          <a:xfrm>
            <a:off x="6890709" y="603689"/>
            <a:ext cx="5241756" cy="40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7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We can add a new column by assignment.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E9B5C-E938-4008-916D-BB68A7669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44" t="27638" r="937" b="33960"/>
          <a:stretch/>
        </p:blipFill>
        <p:spPr>
          <a:xfrm>
            <a:off x="6886574" y="622739"/>
            <a:ext cx="5207088" cy="38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55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</a:t>
            </a:r>
            <a:r>
              <a:rPr lang="en-CA" dirty="0"/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chemeClr val="accent6"/>
                </a:solidFill>
              </a:rPr>
              <a:t>We can also index by row numbers using the [] operator. </a:t>
            </a:r>
          </a:p>
          <a:p>
            <a:r>
              <a:rPr lang="en-US" dirty="0">
                <a:solidFill>
                  <a:schemeClr val="accent6"/>
                </a:solidFill>
              </a:rPr>
              <a:t>This is called a numeric slice.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D319A-7514-4844-A04D-822D1E91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5" t="58507" r="830" b="24013"/>
          <a:stretch/>
        </p:blipFill>
        <p:spPr>
          <a:xfrm>
            <a:off x="6857998" y="554143"/>
            <a:ext cx="5268196" cy="17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9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[] </a:t>
            </a:r>
            <a:r>
              <a:rPr lang="en-CA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/>
              <a:t>You can access columns using the square </a:t>
            </a:r>
            <a:r>
              <a:rPr lang="en-US" b="1" dirty="0">
                <a:solidFill>
                  <a:schemeClr val="accent6"/>
                </a:solidFill>
              </a:rPr>
              <a:t>[  ] </a:t>
            </a:r>
            <a:r>
              <a:rPr lang="en-US" dirty="0"/>
              <a:t>brackets.</a:t>
            </a:r>
          </a:p>
          <a:p>
            <a:r>
              <a:rPr lang="en-US" dirty="0">
                <a:solidFill>
                  <a:srgbClr val="FEFEFE"/>
                </a:solidFill>
              </a:rPr>
              <a:t>Note: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elections[0] </a:t>
            </a:r>
            <a:r>
              <a:rPr lang="en-US" dirty="0">
                <a:solidFill>
                  <a:srgbClr val="FEFEFE"/>
                </a:solidFill>
              </a:rPr>
              <a:t>will not work unless the elections DataFrame has a column whose name is the numeric zero.</a:t>
            </a:r>
          </a:p>
          <a:p>
            <a:pPr lvl="1"/>
            <a:r>
              <a:rPr lang="en-US" dirty="0">
                <a:solidFill>
                  <a:srgbClr val="FEFEFE"/>
                </a:solidFill>
              </a:rPr>
              <a:t>It is possible for columns to have names that are non-String types, e.g. numeric, datetime etc.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D319A-7514-4844-A04D-822D1E91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5" t="58507" r="830" b="24013"/>
          <a:stretch/>
        </p:blipFill>
        <p:spPr>
          <a:xfrm>
            <a:off x="6857998" y="554143"/>
            <a:ext cx="5268196" cy="17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b="1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  <a:endParaRPr lang="en-CA" b="1" dirty="0">
              <a:solidFill>
                <a:schemeClr val="accent6"/>
              </a:solidFill>
            </a:endParaRP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83250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FBFC-2E58-9642-C621-762EE3D1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Third</a:t>
            </a:r>
            <a:r>
              <a:rPr lang="en-US" b="1" dirty="0">
                <a:solidFill>
                  <a:srgbClr val="00FF00"/>
                </a:solidFill>
              </a:rPr>
              <a:t>-</a:t>
            </a:r>
            <a:r>
              <a:rPr lang="en-US" b="1" dirty="0"/>
              <a:t>Party Packages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A9B7-BF26-1385-925D-514F00CB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42012" cy="4835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 to this point in APS106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we have used libraries that come pre</a:t>
            </a:r>
            <a:r>
              <a:rPr lang="en-US" dirty="0">
                <a:solidFill>
                  <a:srgbClr val="00FF00"/>
                </a:solidFill>
              </a:rPr>
              <a:t>-</a:t>
            </a:r>
            <a:r>
              <a:rPr lang="en-US" dirty="0"/>
              <a:t>installed with Python including math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random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turtle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Now we will introduce you to third</a:t>
            </a:r>
            <a:r>
              <a:rPr lang="en-US" dirty="0">
                <a:solidFill>
                  <a:srgbClr val="00FF00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dirty="0"/>
              <a:t>These are some common packages</a:t>
            </a:r>
            <a:r>
              <a:rPr lang="en-US" dirty="0">
                <a:solidFill>
                  <a:schemeClr val="accent6"/>
                </a:solidFill>
              </a:rPr>
              <a:t>/</a:t>
            </a:r>
            <a:r>
              <a:rPr lang="en-US" dirty="0"/>
              <a:t>libraries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and we will cover those highlighted in </a:t>
            </a:r>
            <a:r>
              <a:rPr lang="en-US" b="1" dirty="0">
                <a:solidFill>
                  <a:schemeClr val="accent2"/>
                </a:solidFill>
              </a:rPr>
              <a:t>blue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0C18EC-5A5D-9019-45E6-5060F11D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780637"/>
              </p:ext>
            </p:extLst>
          </p:nvPr>
        </p:nvGraphicFramePr>
        <p:xfrm>
          <a:off x="5633902" y="1954582"/>
          <a:ext cx="6271008" cy="4230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058867">
                  <a:extLst>
                    <a:ext uri="{9D8B030D-6E8A-4147-A177-3AD203B41FA5}">
                      <a16:colId xmlns:a16="http://schemas.microsoft.com/office/drawing/2014/main" val="2511500238"/>
                    </a:ext>
                  </a:extLst>
                </a:gridCol>
                <a:gridCol w="1722612">
                  <a:extLst>
                    <a:ext uri="{9D8B030D-6E8A-4147-A177-3AD203B41FA5}">
                      <a16:colId xmlns:a16="http://schemas.microsoft.com/office/drawing/2014/main" val="363594159"/>
                    </a:ext>
                  </a:extLst>
                </a:gridCol>
                <a:gridCol w="2489529">
                  <a:extLst>
                    <a:ext uri="{9D8B030D-6E8A-4147-A177-3AD203B41FA5}">
                      <a16:colId xmlns:a16="http://schemas.microsoft.com/office/drawing/2014/main" val="3341678703"/>
                    </a:ext>
                  </a:extLst>
                </a:gridCol>
              </a:tblGrid>
              <a:tr h="283122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Package</a:t>
                      </a:r>
                      <a:r>
                        <a:rPr lang="en-US" sz="1600" b="1" dirty="0">
                          <a:solidFill>
                            <a:schemeClr val="accent6"/>
                          </a:solidFill>
                          <a:effectLst/>
                        </a:rPr>
                        <a:t>/</a:t>
                      </a:r>
                      <a:r>
                        <a:rPr lang="en-US" sz="1600" b="1" dirty="0">
                          <a:effectLst/>
                        </a:rPr>
                        <a:t>Library</a:t>
                      </a:r>
                    </a:p>
                  </a:txBody>
                  <a:tcPr marL="20892" marR="20892" marT="20892" marB="20892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Common Alias</a:t>
                      </a:r>
                    </a:p>
                  </a:txBody>
                  <a:tcPr marL="20892" marR="20892" marT="20892" marB="20892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20892" marR="20892" marT="20892" marB="20892" anchor="ctr"/>
                </a:tc>
                <a:extLst>
                  <a:ext uri="{0D108BD9-81ED-4DB2-BD59-A6C34878D82A}">
                    <a16:rowId xmlns:a16="http://schemas.microsoft.com/office/drawing/2014/main" val="1811010781"/>
                  </a:ext>
                </a:extLst>
              </a:tr>
              <a:tr h="538391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2"/>
                          </a:solidFill>
                          <a:effectLst/>
                        </a:rPr>
                        <a:t>numpy</a:t>
                      </a:r>
                      <a:endParaRPr lang="en-US" sz="1600" b="1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/>
                          </a:solidFill>
                          <a:effectLst/>
                        </a:rPr>
                        <a:t>np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>
                          <a:solidFill>
                            <a:schemeClr val="accent2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NumPy</a:t>
                      </a:r>
                      <a:r>
                        <a:rPr lang="en-US" sz="900">
                          <a:solidFill>
                            <a:schemeClr val="accent2"/>
                          </a:solidFill>
                          <a:effectLst/>
                        </a:rPr>
                        <a:t> includes functions and classes that aid in numerical computation. NumPy is used in many other data science packages.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2957057124"/>
                  </a:ext>
                </a:extLst>
              </a:tr>
              <a:tr h="40115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2"/>
                          </a:solidFill>
                          <a:effectLst/>
                        </a:rPr>
                        <a:t>pandas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</a:rPr>
                        <a:t>pd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chemeClr val="accent2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pandas</a:t>
                      </a:r>
                      <a:r>
                        <a:rPr lang="en-US" sz="900" dirty="0">
                          <a:solidFill>
                            <a:schemeClr val="accent2"/>
                          </a:solidFill>
                          <a:effectLst/>
                        </a:rPr>
                        <a:t> provides methods and classes for tabular and time-series data.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3195538635"/>
                  </a:ext>
                </a:extLst>
              </a:tr>
              <a:tr h="802313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sklearn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sk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rgbClr val="F57C00"/>
                          </a:solidFill>
                          <a:effectLst/>
                          <a:hlinkClick r:id="rId4"/>
                        </a:rPr>
                        <a:t>scikit-learn</a:t>
                      </a:r>
                      <a:r>
                        <a:rPr lang="en-US" sz="900" dirty="0">
                          <a:effectLst/>
                        </a:rPr>
                        <a:t> provides implementations of many machine learning algorithms with a uniform syntax for preprocessing data, specifying models, fitting models with cross-validation, and assessing models.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696797162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2"/>
                          </a:solidFill>
                          <a:effectLst/>
                        </a:rPr>
                        <a:t>matplotlib.pyplot</a:t>
                      </a:r>
                      <a:endParaRPr lang="en-US" sz="1600" b="1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</a:rPr>
                        <a:t>plt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>
                          <a:solidFill>
                            <a:schemeClr val="accent2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Matplotlib</a:t>
                      </a:r>
                      <a:r>
                        <a:rPr lang="en-US" sz="900">
                          <a:solidFill>
                            <a:schemeClr val="accent2"/>
                          </a:solidFill>
                          <a:effectLst/>
                        </a:rPr>
                        <a:t> allows the creation of data visualizations in Python. The functions mostly expect NumPy arrays.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273584415"/>
                  </a:ext>
                </a:extLst>
              </a:tr>
              <a:tr h="52267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2"/>
                          </a:solidFill>
                          <a:effectLst/>
                        </a:rPr>
                        <a:t>seaborn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</a:rPr>
                        <a:t>sns</a:t>
                      </a: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chemeClr val="accent2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seaborn</a:t>
                      </a:r>
                      <a:r>
                        <a:rPr lang="en-US" sz="900" dirty="0">
                          <a:solidFill>
                            <a:schemeClr val="accent2"/>
                          </a:solidFill>
                          <a:effectLst/>
                        </a:rPr>
                        <a:t> also allows the creation of data visualizations but works better with pandas DataFrame objects.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3345819249"/>
                  </a:ext>
                </a:extLst>
              </a:tr>
              <a:tr h="521509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scipy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sp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>
                          <a:solidFill>
                            <a:srgbClr val="F57C00"/>
                          </a:solidFill>
                          <a:effectLst/>
                          <a:hlinkClick r:id="rId7"/>
                        </a:rPr>
                        <a:t>SciPy</a:t>
                      </a:r>
                      <a:r>
                        <a:rPr lang="en-US" sz="900" dirty="0">
                          <a:effectLst/>
                        </a:rPr>
                        <a:t> provides algorithms and functions for computing problems that arise in science, engineering and statistics. 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630209479"/>
                  </a:ext>
                </a:extLst>
              </a:tr>
              <a:tr h="628045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statsmodels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sm</a:t>
                      </a:r>
                      <a:endParaRPr lang="en-US" sz="1600" dirty="0">
                        <a:effectLst/>
                      </a:endParaRPr>
                    </a:p>
                  </a:txBody>
                  <a:tcPr marL="33427" marR="33427" marT="33427" marB="33427" anchor="ctr"/>
                </a:tc>
                <a:tc>
                  <a:txBody>
                    <a:bodyPr/>
                    <a:lstStyle/>
                    <a:p>
                      <a:r>
                        <a:rPr lang="en-US" sz="900" u="sng" dirty="0" err="1">
                          <a:solidFill>
                            <a:srgbClr val="F57C00"/>
                          </a:solidFill>
                          <a:effectLst/>
                          <a:hlinkClick r:id="rId8"/>
                        </a:rPr>
                        <a:t>statsmodels</a:t>
                      </a:r>
                      <a:r>
                        <a:rPr lang="en-US" sz="900" dirty="0">
                          <a:effectLst/>
                        </a:rPr>
                        <a:t> adds functionality to Python to estimate many different kinds of statistical models, make inferences from those models, and explore data.</a:t>
                      </a:r>
                    </a:p>
                  </a:txBody>
                  <a:tcPr marL="33427" marR="33427" marT="33427" marB="33427"/>
                </a:tc>
                <a:extLst>
                  <a:ext uri="{0D108BD9-81ED-4DB2-BD59-A6C34878D82A}">
                    <a16:rowId xmlns:a16="http://schemas.microsoft.com/office/drawing/2014/main" val="370380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184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A11A8-0C30-4F70-B060-18B275C5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18017"/>
          <a:stretch/>
        </p:blipFill>
        <p:spPr>
          <a:xfrm>
            <a:off x="6850224" y="552450"/>
            <a:ext cx="5281631" cy="55054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65A07E-9DF9-4199-B6E7-9A878EB181AE}"/>
              </a:ext>
            </a:extLst>
          </p:cNvPr>
          <p:cNvCxnSpPr>
            <a:cxnSpLocks/>
          </p:cNvCxnSpPr>
          <p:nvPr/>
        </p:nvCxnSpPr>
        <p:spPr>
          <a:xfrm>
            <a:off x="3400425" y="4419600"/>
            <a:ext cx="3524250" cy="400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38693D-2C49-40A8-AE2A-E1DB1F58A19C}"/>
              </a:ext>
            </a:extLst>
          </p:cNvPr>
          <p:cNvCxnSpPr>
            <a:cxnSpLocks/>
          </p:cNvCxnSpPr>
          <p:nvPr/>
        </p:nvCxnSpPr>
        <p:spPr>
          <a:xfrm>
            <a:off x="5162550" y="4419600"/>
            <a:ext cx="1762125" cy="1323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07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50569-2E7D-4103-8297-428EC1A6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27639" r="850" b="6687"/>
          <a:stretch/>
        </p:blipFill>
        <p:spPr>
          <a:xfrm>
            <a:off x="7045486" y="569475"/>
            <a:ext cx="4875051" cy="60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5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C3711-163D-481D-9107-3BD192F24515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1263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Range Slicing </a:t>
            </a:r>
            <a:r>
              <a:rPr lang="en-US" b="1" dirty="0">
                <a:solidFill>
                  <a:schemeClr val="accent2"/>
                </a:solidFill>
              </a:rPr>
              <a:t>[0:10] </a:t>
            </a:r>
            <a:r>
              <a:rPr lang="en-US" dirty="0">
                <a:solidFill>
                  <a:srgbClr val="FEFEFE"/>
                </a:solidFill>
              </a:rPr>
              <a:t>works with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but only when the index is monotonic increasing or decreasing.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6FFC8-4FAD-4BBC-BAC6-969000D7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3" t="27477" r="879" b="36028"/>
          <a:stretch/>
        </p:blipFill>
        <p:spPr>
          <a:xfrm>
            <a:off x="6850224" y="552450"/>
            <a:ext cx="5281631" cy="3686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AAB1E-D28F-4DB0-8CEA-A2CC1286B551}"/>
              </a:ext>
            </a:extLst>
          </p:cNvPr>
          <p:cNvSpPr txBox="1"/>
          <p:nvPr/>
        </p:nvSpPr>
        <p:spPr>
          <a:xfrm>
            <a:off x="6850223" y="4413689"/>
            <a:ext cx="528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3"/>
                </a:solidFill>
              </a:rPr>
              <a:t>Will it work for elections_sample</a:t>
            </a:r>
            <a:r>
              <a:rPr lang="en-CA" sz="2400" b="1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87CD6-0113-4119-8F92-03E5884F6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66" t="46153" r="2221" b="42323"/>
          <a:stretch/>
        </p:blipFill>
        <p:spPr>
          <a:xfrm>
            <a:off x="6850223" y="5068652"/>
            <a:ext cx="5212747" cy="13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71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.loc[]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You can access rows and columns of a DataFrame by name using the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syntax.</a:t>
            </a:r>
          </a:p>
          <a:p>
            <a:r>
              <a:rPr lang="en-US" dirty="0">
                <a:solidFill>
                  <a:srgbClr val="FEFEFE"/>
                </a:solidFill>
              </a:rPr>
              <a:t>The syntax for </a:t>
            </a:r>
            <a:r>
              <a:rPr lang="en-US" b="1" dirty="0">
                <a:solidFill>
                  <a:schemeClr val="accent6"/>
                </a:solidFill>
              </a:rPr>
              <a:t>.loc[ ]</a:t>
            </a:r>
            <a:r>
              <a:rPr lang="en-US" dirty="0">
                <a:solidFill>
                  <a:srgbClr val="FEFEFE"/>
                </a:solidFill>
              </a:rPr>
              <a:t> is:</a:t>
            </a:r>
          </a:p>
          <a:p>
            <a:pPr lvl="1"/>
            <a:endParaRPr lang="en-US" dirty="0">
              <a:solidFill>
                <a:srgbClr val="FEFEFE"/>
              </a:solidFill>
            </a:endParaRPr>
          </a:p>
          <a:p>
            <a:pPr lvl="1"/>
            <a:r>
              <a:rPr lang="en-US" b="1" dirty="0">
                <a:solidFill>
                  <a:srgbClr val="FEFEFE"/>
                </a:solidFill>
              </a:rPr>
              <a:t>df</a:t>
            </a:r>
            <a:r>
              <a:rPr lang="en-US" b="1" dirty="0">
                <a:solidFill>
                  <a:schemeClr val="accent6"/>
                </a:solidFill>
              </a:rPr>
              <a:t>.loc[</a:t>
            </a:r>
            <a:r>
              <a:rPr lang="en-US" b="1" dirty="0">
                <a:solidFill>
                  <a:srgbClr val="FEFEFE"/>
                </a:solidFill>
              </a:rPr>
              <a:t>rows_list, column_list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</a:p>
          <a:p>
            <a:endParaRPr lang="en-US" dirty="0">
              <a:solidFill>
                <a:srgbClr val="FEFEFE"/>
              </a:solidFill>
            </a:endParaRPr>
          </a:p>
          <a:p>
            <a:r>
              <a:rPr lang="en-US" dirty="0">
                <a:solidFill>
                  <a:srgbClr val="FEFEFE"/>
                </a:solidFill>
              </a:rPr>
              <a:t>If you give </a:t>
            </a:r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>
                <a:solidFill>
                  <a:srgbClr val="FEFEFE"/>
                </a:solidFill>
              </a:rPr>
              <a:t>single scalar arguments for the requested rows and columns, you get back just a single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71E76-9025-47DA-B1AD-88A1C41DA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83" t="65069" r="5229" b="27639"/>
          <a:stretch/>
        </p:blipFill>
        <p:spPr>
          <a:xfrm>
            <a:off x="6926424" y="624004"/>
            <a:ext cx="5065551" cy="9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1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b="1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19147059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4F137-AF7D-42DE-B05C-920EEAE4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66" t="30256" r="860" b="10686"/>
          <a:stretch/>
        </p:blipFill>
        <p:spPr>
          <a:xfrm>
            <a:off x="6850224" y="605575"/>
            <a:ext cx="5256051" cy="5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and </a:t>
            </a:r>
            <a:r>
              <a:rPr lang="en-US" b="1" dirty="0">
                <a:solidFill>
                  <a:schemeClr val="accent6"/>
                </a:solidFill>
              </a:rPr>
              <a:t>.loc[ ] </a:t>
            </a:r>
            <a:r>
              <a:rPr lang="en-US" dirty="0">
                <a:solidFill>
                  <a:srgbClr val="FEFEFE"/>
                </a:solidFill>
              </a:rPr>
              <a:t>support arrays of Booleans as an input. </a:t>
            </a:r>
          </a:p>
          <a:p>
            <a:r>
              <a:rPr lang="en-US" dirty="0">
                <a:solidFill>
                  <a:srgbClr val="FEFEFE"/>
                </a:solidFill>
              </a:rPr>
              <a:t>In this case, the array must be exactly as long as the number of rows or columns. </a:t>
            </a:r>
          </a:p>
          <a:p>
            <a:r>
              <a:rPr lang="en-US" dirty="0">
                <a:solidFill>
                  <a:srgbClr val="FEFEFE"/>
                </a:solidFill>
              </a:rPr>
              <a:t>The result is a filtered version of the DataFrame, where only rows corresponding to True appear.</a:t>
            </a:r>
          </a:p>
          <a:p>
            <a:r>
              <a:rPr lang="en-US" dirty="0">
                <a:solidFill>
                  <a:srgbClr val="FEFEFE"/>
                </a:solidFill>
              </a:rPr>
              <a:t>This functionality is similar to </a:t>
            </a:r>
            <a:r>
              <a:rPr lang="en-US" dirty="0">
                <a:solidFill>
                  <a:schemeClr val="accent6"/>
                </a:solidFill>
              </a:rPr>
              <a:t>WHERE</a:t>
            </a:r>
            <a:r>
              <a:rPr lang="en-US" dirty="0">
                <a:solidFill>
                  <a:srgbClr val="FEFEFE"/>
                </a:solidFill>
              </a:rPr>
              <a:t> in SQL.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E6EE2-4A70-4778-8BCD-42E6B965F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75" t="22292" r="782" b="17674"/>
          <a:stretch/>
        </p:blipFill>
        <p:spPr>
          <a:xfrm>
            <a:off x="6867525" y="513461"/>
            <a:ext cx="5286376" cy="602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679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One very common task in Data Science is filtering. </a:t>
            </a:r>
          </a:p>
          <a:p>
            <a:r>
              <a:rPr lang="en-US" dirty="0">
                <a:solidFill>
                  <a:srgbClr val="FEFEFE"/>
                </a:solidFill>
              </a:rPr>
              <a:t>Boolean Array Selection is one way to achieve this in Pandas. </a:t>
            </a:r>
          </a:p>
          <a:p>
            <a:r>
              <a:rPr lang="en-US" dirty="0">
                <a:solidFill>
                  <a:srgbClr val="FEFEFE"/>
                </a:solidFill>
              </a:rPr>
              <a:t>We start by observing logical operators like the equality operator </a:t>
            </a:r>
            <a:r>
              <a:rPr lang="en-US" b="1" dirty="0">
                <a:solidFill>
                  <a:schemeClr val="accent6"/>
                </a:solidFill>
              </a:rPr>
              <a:t>==</a:t>
            </a:r>
            <a:r>
              <a:rPr lang="en-US" dirty="0">
                <a:solidFill>
                  <a:srgbClr val="FEFEFE"/>
                </a:solidFill>
              </a:rPr>
              <a:t> can be applied to Pandas Series data to generate a Boolean array.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we can compare the Result column to the String ‘win’.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43E44-941F-45F4-9C0F-7C3897F5A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47" t="22684" r="2137" b="5285"/>
          <a:stretch/>
        </p:blipFill>
        <p:spPr>
          <a:xfrm>
            <a:off x="6866271" y="573081"/>
            <a:ext cx="5264121" cy="57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786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The output of the logical operator applied to the Series is another Series with the same name and index, but of datatype Boolean. </a:t>
            </a:r>
          </a:p>
          <a:p>
            <a:r>
              <a:rPr lang="en-US" dirty="0">
                <a:solidFill>
                  <a:srgbClr val="FEFEFE"/>
                </a:solidFill>
              </a:rPr>
              <a:t>The entry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 represents the result of the application of that operator to the entry of the original Series at row </a:t>
            </a:r>
            <a:r>
              <a:rPr lang="en-US" b="1" i="1" dirty="0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Such a Boolean Series can be used as an argument to the </a:t>
            </a:r>
            <a:r>
              <a:rPr lang="en-US" b="1" dirty="0">
                <a:solidFill>
                  <a:schemeClr val="accent6"/>
                </a:solidFill>
              </a:rPr>
              <a:t>[ ] </a:t>
            </a:r>
            <a:r>
              <a:rPr lang="en-US" dirty="0">
                <a:solidFill>
                  <a:srgbClr val="FEFEFE"/>
                </a:solidFill>
              </a:rPr>
              <a:t>operator.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41836"/>
          <a:stretch/>
        </p:blipFill>
        <p:spPr>
          <a:xfrm>
            <a:off x="6803208" y="558299"/>
            <a:ext cx="4941624" cy="32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97452-42AE-CD39-AFF5-AAF714C0B103}"/>
              </a:ext>
            </a:extLst>
          </p:cNvPr>
          <p:cNvSpPr txBox="1"/>
          <p:nvPr/>
        </p:nvSpPr>
        <p:spPr>
          <a:xfrm>
            <a:off x="6768526" y="550165"/>
            <a:ext cx="193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FFCD3C"/>
                </a:solidFill>
              </a:rPr>
              <a:t>PyPi</a:t>
            </a:r>
            <a:endParaRPr lang="en-US" sz="3600" b="1" dirty="0">
              <a:solidFill>
                <a:srgbClr val="FFCD3C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(Python Package </a:t>
            </a:r>
          </a:p>
          <a:p>
            <a:r>
              <a:rPr lang="en-US" dirty="0">
                <a:solidFill>
                  <a:srgbClr val="FFCD3C"/>
                </a:solidFill>
              </a:rPr>
              <a:t>Index)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A0C65-F5BA-719C-943F-F8ABFFEBC207}"/>
              </a:ext>
            </a:extLst>
          </p:cNvPr>
          <p:cNvSpPr txBox="1"/>
          <p:nvPr/>
        </p:nvSpPr>
        <p:spPr>
          <a:xfrm>
            <a:off x="6768526" y="4172391"/>
            <a:ext cx="23535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AE29"/>
                </a:solidFill>
              </a:rPr>
              <a:t>Anaconda</a:t>
            </a:r>
          </a:p>
          <a:p>
            <a:r>
              <a:rPr lang="en-US" dirty="0">
                <a:solidFill>
                  <a:srgbClr val="42AE29"/>
                </a:solidFill>
              </a:rPr>
              <a:t>(Anaconda Package </a:t>
            </a:r>
          </a:p>
          <a:p>
            <a:r>
              <a:rPr lang="en-US" dirty="0">
                <a:solidFill>
                  <a:srgbClr val="42AE29"/>
                </a:solidFill>
              </a:rPr>
              <a:t>Index)</a:t>
            </a:r>
          </a:p>
          <a:p>
            <a:endParaRPr lang="en-US" sz="3600" b="1" dirty="0">
              <a:solidFill>
                <a:srgbClr val="42AE2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EE90-425F-7D71-74B8-052A33EB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68788" cy="483547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and </a:t>
            </a:r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/>
              <a:t> are two popular package distribution options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has more packages than </a:t>
            </a:r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however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all the most popular scientific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data science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machine learning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AI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etc</a:t>
            </a:r>
            <a:r>
              <a:rPr lang="en-US" dirty="0">
                <a:solidFill>
                  <a:srgbClr val="00FF00"/>
                </a:solidFill>
              </a:rPr>
              <a:t>.</a:t>
            </a:r>
            <a:r>
              <a:rPr lang="en-US" dirty="0"/>
              <a:t> packages are on Anaconda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>
                <a:solidFill>
                  <a:srgbClr val="42AE29"/>
                </a:solidFill>
              </a:rPr>
              <a:t>Anaconda </a:t>
            </a:r>
            <a:r>
              <a:rPr lang="en-US" dirty="0"/>
              <a:t>generally does a better job of managing dependencies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  <a:p>
            <a:r>
              <a:rPr lang="en-US" b="1" dirty="0">
                <a:solidFill>
                  <a:srgbClr val="42AE29"/>
                </a:solidFill>
              </a:rPr>
              <a:t>Anaconda</a:t>
            </a:r>
            <a:r>
              <a:rPr lang="en-US" dirty="0"/>
              <a:t> can also manage Python installations and virtual environments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which </a:t>
            </a:r>
            <a:r>
              <a:rPr lang="en-US" b="1" dirty="0" err="1">
                <a:solidFill>
                  <a:srgbClr val="FFCD3C"/>
                </a:solidFill>
              </a:rPr>
              <a:t>PyPi</a:t>
            </a:r>
            <a:r>
              <a:rPr lang="en-US" dirty="0"/>
              <a:t> cannot</a:t>
            </a:r>
            <a:r>
              <a:rPr lang="en-US" dirty="0">
                <a:solidFill>
                  <a:srgbClr val="00FF00"/>
                </a:solidFill>
              </a:rPr>
              <a:t>,</a:t>
            </a:r>
            <a:r>
              <a:rPr lang="en-US" dirty="0"/>
              <a:t> because its just a package index</a:t>
            </a:r>
            <a:r>
              <a:rPr lang="en-US" dirty="0">
                <a:solidFill>
                  <a:srgbClr val="00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84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– </a:t>
            </a:r>
            <a:r>
              <a:rPr lang="en-CA" sz="2400" b="1" dirty="0">
                <a:solidFill>
                  <a:schemeClr val="accent6"/>
                </a:solidFill>
              </a:rPr>
              <a:t>Boolean Array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We can select multiple criteria by creating multiple Boolean Series and combining them using the </a:t>
            </a:r>
            <a:r>
              <a:rPr lang="en-US" b="1" dirty="0">
                <a:solidFill>
                  <a:schemeClr val="accent6"/>
                </a:solidFill>
              </a:rPr>
              <a:t>&amp;</a:t>
            </a:r>
            <a:r>
              <a:rPr lang="en-US" dirty="0">
                <a:solidFill>
                  <a:srgbClr val="FEFEFE"/>
                </a:solidFill>
              </a:rPr>
              <a:t> operator.</a:t>
            </a:r>
          </a:p>
          <a:p>
            <a:r>
              <a:rPr lang="en-US" dirty="0">
                <a:solidFill>
                  <a:srgbClr val="FEFEFE"/>
                </a:solidFill>
              </a:rPr>
              <a:t>Using the logical negation </a:t>
            </a:r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 operator, which means Not.</a:t>
            </a:r>
          </a:p>
          <a:p>
            <a:r>
              <a:rPr lang="en-US" dirty="0">
                <a:solidFill>
                  <a:schemeClr val="accent6"/>
                </a:solidFill>
              </a:rPr>
              <a:t>~</a:t>
            </a:r>
            <a:r>
              <a:rPr lang="en-US" dirty="0">
                <a:solidFill>
                  <a:srgbClr val="FEFEFE"/>
                </a:solidFill>
              </a:rPr>
              <a:t>(elections['%'] &lt; 50)</a:t>
            </a:r>
          </a:p>
          <a:p>
            <a:r>
              <a:rPr lang="en-US" dirty="0">
                <a:solidFill>
                  <a:srgbClr val="FEFEFE"/>
                </a:solidFill>
              </a:rPr>
              <a:t>You can also use the </a:t>
            </a:r>
            <a:r>
              <a:rPr lang="en-US" b="1" dirty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rgbClr val="FEFEFE"/>
                </a:solidFill>
              </a:rPr>
              <a:t> operator, which mean Or.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B340-F423-4E27-9F22-6D89C68F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34" t="21578" r="824" b="10531"/>
          <a:stretch/>
        </p:blipFill>
        <p:spPr>
          <a:xfrm>
            <a:off x="6803208" y="558299"/>
            <a:ext cx="4941624" cy="61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85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access rows and columns of a Pandas DataFrame. </a:t>
            </a:r>
          </a:p>
          <a:p>
            <a:r>
              <a:rPr lang="en-US" dirty="0"/>
              <a:t>We will spend some time reviewing the most used options. </a:t>
            </a:r>
            <a:endParaRPr lang="en-CA" dirty="0"/>
          </a:p>
          <a:p>
            <a:r>
              <a:rPr lang="en-CA" dirty="0">
                <a:solidFill>
                  <a:schemeClr val="accent6"/>
                </a:solidFill>
              </a:rPr>
              <a:t>[]</a:t>
            </a:r>
          </a:p>
          <a:p>
            <a:r>
              <a:rPr lang="en-CA" dirty="0">
                <a:solidFill>
                  <a:schemeClr val="accent6"/>
                </a:solidFill>
              </a:rPr>
              <a:t>.loc[]</a:t>
            </a:r>
          </a:p>
          <a:p>
            <a:r>
              <a:rPr lang="en-CA" dirty="0">
                <a:solidFill>
                  <a:schemeClr val="accent6"/>
                </a:solidFill>
              </a:rPr>
              <a:t>Boolean Array Selection</a:t>
            </a:r>
          </a:p>
          <a:p>
            <a:r>
              <a:rPr lang="en-CA" b="1" dirty="0">
                <a:solidFill>
                  <a:schemeClr val="accent6"/>
                </a:solidFill>
              </a:rPr>
              <a:t>.iloc[]</a:t>
            </a:r>
          </a:p>
        </p:txBody>
      </p:sp>
    </p:spTree>
    <p:extLst>
      <p:ext uri="{BB962C8B-B14F-4D97-AF65-F5344CB8AC3E}">
        <p14:creationId xmlns:p14="http://schemas.microsoft.com/office/powerpoint/2010/main" val="31250392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 - </a:t>
            </a:r>
            <a:r>
              <a:rPr lang="en-CA" b="1" dirty="0">
                <a:solidFill>
                  <a:schemeClr val="accent6"/>
                </a:solidFill>
              </a:rPr>
              <a:t>.iloc()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.loc</a:t>
            </a:r>
            <a:r>
              <a:rPr lang="en-US" dirty="0">
                <a:solidFill>
                  <a:srgbClr val="FEFEFE"/>
                </a:solidFill>
              </a:rPr>
              <a:t>'s cousin </a:t>
            </a:r>
            <a:r>
              <a:rPr lang="en-US" b="1" dirty="0">
                <a:solidFill>
                  <a:schemeClr val="accent6"/>
                </a:solidFill>
              </a:rPr>
              <a:t>iloc</a:t>
            </a:r>
            <a:r>
              <a:rPr lang="en-US" dirty="0">
                <a:solidFill>
                  <a:srgbClr val="FEFEFE"/>
                </a:solidFill>
              </a:rPr>
              <a:t> is very similar, but is used to access based on numerical position instead of label. </a:t>
            </a:r>
          </a:p>
          <a:p>
            <a:r>
              <a:rPr lang="en-US" dirty="0">
                <a:solidFill>
                  <a:srgbClr val="FEFEFE"/>
                </a:solidFill>
              </a:rPr>
              <a:t>For example, to access to the first 3 rows and first 3 columns of a table, we can use </a:t>
            </a:r>
            <a:r>
              <a:rPr lang="en-US" b="1" dirty="0">
                <a:solidFill>
                  <a:schemeClr val="accent6"/>
                </a:solidFill>
              </a:rPr>
              <a:t>.iloc[</a:t>
            </a:r>
            <a:r>
              <a:rPr lang="en-US" dirty="0">
                <a:solidFill>
                  <a:srgbClr val="FEFEFE"/>
                </a:solidFill>
              </a:rPr>
              <a:t>0:3, 0:3</a:t>
            </a:r>
            <a:r>
              <a:rPr lang="en-US" b="1" dirty="0">
                <a:solidFill>
                  <a:schemeClr val="accent6"/>
                </a:solidFill>
              </a:rPr>
              <a:t>]</a:t>
            </a:r>
            <a:r>
              <a:rPr lang="en-US" dirty="0">
                <a:solidFill>
                  <a:srgbClr val="FEFEFE"/>
                </a:solidFill>
              </a:rPr>
              <a:t>.</a:t>
            </a:r>
          </a:p>
          <a:p>
            <a:r>
              <a:rPr lang="en-US" dirty="0">
                <a:solidFill>
                  <a:srgbClr val="FEFEFE"/>
                </a:solidFill>
              </a:rPr>
              <a:t>.iloc slicing is exclusive, just like standard Python slicing of numerical values.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C4B43-E8CB-44AA-8E7F-2D0301014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42" t="19592" r="825" b="14136"/>
          <a:stretch/>
        </p:blipFill>
        <p:spPr>
          <a:xfrm>
            <a:off x="6828815" y="570768"/>
            <a:ext cx="5009747" cy="608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A8E7F-EC6C-21FF-FC57-437B0DE536BD}"/>
              </a:ext>
            </a:extLst>
          </p:cNvPr>
          <p:cNvSpPr txBox="1"/>
          <p:nvPr/>
        </p:nvSpPr>
        <p:spPr>
          <a:xfrm>
            <a:off x="7521677" y="873104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DED7B-E7FC-B450-4D09-6350DE227D83}"/>
              </a:ext>
            </a:extLst>
          </p:cNvPr>
          <p:cNvSpPr txBox="1"/>
          <p:nvPr/>
        </p:nvSpPr>
        <p:spPr>
          <a:xfrm>
            <a:off x="8206243" y="87310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EE240-8846-3DFB-F002-7B6A54AEF9E3}"/>
              </a:ext>
            </a:extLst>
          </p:cNvPr>
          <p:cNvSpPr txBox="1"/>
          <p:nvPr/>
        </p:nvSpPr>
        <p:spPr>
          <a:xfrm>
            <a:off x="8628600" y="87310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B1EAB-487D-B4C2-8007-50025B698867}"/>
              </a:ext>
            </a:extLst>
          </p:cNvPr>
          <p:cNvSpPr txBox="1"/>
          <p:nvPr/>
        </p:nvSpPr>
        <p:spPr>
          <a:xfrm>
            <a:off x="8951826" y="87310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340D9-02E5-0E04-858B-6632CA0F14AE}"/>
              </a:ext>
            </a:extLst>
          </p:cNvPr>
          <p:cNvSpPr txBox="1"/>
          <p:nvPr/>
        </p:nvSpPr>
        <p:spPr>
          <a:xfrm>
            <a:off x="9432267" y="87310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E1985-E785-02FC-40DD-B3F2AE73998C}"/>
              </a:ext>
            </a:extLst>
          </p:cNvPr>
          <p:cNvSpPr txBox="1"/>
          <p:nvPr/>
        </p:nvSpPr>
        <p:spPr>
          <a:xfrm>
            <a:off x="6714681" y="12943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5E43A-524A-8F1D-69F8-8C6293AD4734}"/>
              </a:ext>
            </a:extLst>
          </p:cNvPr>
          <p:cNvSpPr txBox="1"/>
          <p:nvPr/>
        </p:nvSpPr>
        <p:spPr>
          <a:xfrm>
            <a:off x="6714681" y="1534509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A7924-A88D-F8C5-7EED-AC0849A117E2}"/>
              </a:ext>
            </a:extLst>
          </p:cNvPr>
          <p:cNvSpPr txBox="1"/>
          <p:nvPr/>
        </p:nvSpPr>
        <p:spPr>
          <a:xfrm>
            <a:off x="6714681" y="178566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E8585D-7C3D-ABF5-552D-4A1C41B8F7F5}"/>
              </a:ext>
            </a:extLst>
          </p:cNvPr>
          <p:cNvSpPr txBox="1"/>
          <p:nvPr/>
        </p:nvSpPr>
        <p:spPr>
          <a:xfrm>
            <a:off x="6714681" y="2025838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012F4B-051C-8A7D-6FDF-FC7DC953D4B6}"/>
              </a:ext>
            </a:extLst>
          </p:cNvPr>
          <p:cNvSpPr txBox="1"/>
          <p:nvPr/>
        </p:nvSpPr>
        <p:spPr>
          <a:xfrm>
            <a:off x="6714681" y="227699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97790-1EC6-0EBF-CDDC-C645B0AA88E6}"/>
              </a:ext>
            </a:extLst>
          </p:cNvPr>
          <p:cNvSpPr txBox="1"/>
          <p:nvPr/>
        </p:nvSpPr>
        <p:spPr>
          <a:xfrm>
            <a:off x="6714681" y="2517167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22105-CA32-A961-FE79-C3A5D9D415E6}"/>
              </a:ext>
            </a:extLst>
          </p:cNvPr>
          <p:cNvSpPr txBox="1"/>
          <p:nvPr/>
        </p:nvSpPr>
        <p:spPr>
          <a:xfrm>
            <a:off x="6714681" y="276832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EF667-1CB8-69D5-4912-476998766A9D}"/>
              </a:ext>
            </a:extLst>
          </p:cNvPr>
          <p:cNvSpPr txBox="1"/>
          <p:nvPr/>
        </p:nvSpPr>
        <p:spPr>
          <a:xfrm>
            <a:off x="6714681" y="303014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A206C-DF77-0A0D-B42B-2E67BA8C3DE4}"/>
              </a:ext>
            </a:extLst>
          </p:cNvPr>
          <p:cNvSpPr txBox="1"/>
          <p:nvPr/>
        </p:nvSpPr>
        <p:spPr>
          <a:xfrm>
            <a:off x="6714681" y="327511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D2E1B-6D45-87F4-2347-EDB29979BD3E}"/>
              </a:ext>
            </a:extLst>
          </p:cNvPr>
          <p:cNvSpPr txBox="1"/>
          <p:nvPr/>
        </p:nvSpPr>
        <p:spPr>
          <a:xfrm>
            <a:off x="6714681" y="352513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9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8A2527-C5BC-596E-9942-019834861071}"/>
              </a:ext>
            </a:extLst>
          </p:cNvPr>
          <p:cNvCxnSpPr/>
          <p:nvPr/>
        </p:nvCxnSpPr>
        <p:spPr>
          <a:xfrm>
            <a:off x="7055034" y="1139582"/>
            <a:ext cx="0" cy="27362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51A547-EE64-C1C8-30DB-35445027DA98}"/>
              </a:ext>
            </a:extLst>
          </p:cNvPr>
          <p:cNvCxnSpPr>
            <a:cxnSpLocks/>
          </p:cNvCxnSpPr>
          <p:nvPr/>
        </p:nvCxnSpPr>
        <p:spPr>
          <a:xfrm>
            <a:off x="6944511" y="1192675"/>
            <a:ext cx="28602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986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AAF5-6106-4D98-A7BA-F584C176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00E6-E231-4887-9392-AD5E062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both </a:t>
            </a:r>
            <a:r>
              <a:rPr lang="en-US" b="1" dirty="0">
                <a:solidFill>
                  <a:schemeClr val="accent6"/>
                </a:solidFill>
              </a:rPr>
              <a:t>.loc[]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.iloc[] </a:t>
            </a:r>
            <a:r>
              <a:rPr lang="en-US" dirty="0"/>
              <a:t>in the course.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.loc[] </a:t>
            </a:r>
            <a:r>
              <a:rPr lang="en-US" dirty="0"/>
              <a:t>is generally preferred for a number of reasons, for example:</a:t>
            </a:r>
          </a:p>
          <a:p>
            <a:pPr lvl="1"/>
            <a:r>
              <a:rPr lang="en-US" dirty="0"/>
              <a:t>It is harder to make mistakes since you have to literally write out what you want to get.</a:t>
            </a:r>
          </a:p>
          <a:p>
            <a:pPr lvl="1"/>
            <a:r>
              <a:rPr lang="en-US" dirty="0"/>
              <a:t>Code is easier to read, because the reader doesn't have to know e.g. what column #31 represents.</a:t>
            </a:r>
          </a:p>
          <a:p>
            <a:pPr lvl="1"/>
            <a:r>
              <a:rPr lang="en-US" dirty="0"/>
              <a:t>It is robust against permutations of the data, e.g. the database admit switches the order of two columns.</a:t>
            </a:r>
          </a:p>
        </p:txBody>
      </p:sp>
    </p:spTree>
    <p:extLst>
      <p:ext uri="{BB962C8B-B14F-4D97-AF65-F5344CB8AC3E}">
        <p14:creationId xmlns:p14="http://schemas.microsoft.com/office/powerpoint/2010/main" val="14058201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Pandas </a:t>
            </a:r>
            <a:r>
              <a:rPr lang="en-CA" dirty="0">
                <a:solidFill>
                  <a:schemeClr val="accent6"/>
                </a:solidFill>
              </a:rPr>
              <a:t>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DataFrames</a:t>
            </a:r>
          </a:p>
          <a:p>
            <a:r>
              <a:rPr lang="en-CA" dirty="0">
                <a:solidFill>
                  <a:srgbClr val="FEFEFE"/>
                </a:solidFill>
              </a:rPr>
              <a:t>Pandas Data Structures</a:t>
            </a:r>
          </a:p>
          <a:p>
            <a:r>
              <a:rPr lang="en-CA" dirty="0">
                <a:solidFill>
                  <a:srgbClr val="FEFEFE"/>
                </a:solidFill>
              </a:rPr>
              <a:t>Importing Data</a:t>
            </a:r>
          </a:p>
          <a:p>
            <a:r>
              <a:rPr lang="en-CA" dirty="0">
                <a:solidFill>
                  <a:srgbClr val="FEFEFE"/>
                </a:solidFill>
              </a:rPr>
              <a:t>Indexing</a:t>
            </a:r>
          </a:p>
          <a:p>
            <a:r>
              <a:rPr lang="en-CA" b="1" dirty="0">
                <a:solidFill>
                  <a:srgbClr val="FEFEFE"/>
                </a:solidFill>
              </a:rPr>
              <a:t>Utility Methods</a:t>
            </a:r>
          </a:p>
          <a:p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90399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Pandas has number of very useful helper methods.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82047-F741-4F36-934C-368378A6E94E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49154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.shape</a:t>
            </a:r>
          </a:p>
          <a:p>
            <a:r>
              <a:rPr lang="en-US" dirty="0">
                <a:solidFill>
                  <a:srgbClr val="FEFEFE"/>
                </a:solidFill>
              </a:rPr>
              <a:t>.size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AA7B5-D91A-4A03-9666-5EB8A80F3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67" t="19249" r="814" b="55661"/>
          <a:stretch/>
        </p:blipFill>
        <p:spPr>
          <a:xfrm>
            <a:off x="6792337" y="603115"/>
            <a:ext cx="5291848" cy="24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695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.sort_values()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7B5A6-A82F-4DF1-8FEB-B76631A85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22" t="23316" r="5438" b="39288"/>
          <a:stretch/>
        </p:blipFill>
        <p:spPr>
          <a:xfrm>
            <a:off x="6857998" y="529115"/>
            <a:ext cx="4769005" cy="44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1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.rename()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05132-0989-4BAA-B448-7B5C9F552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05" t="26461" r="2427" b="50000"/>
          <a:stretch/>
        </p:blipFill>
        <p:spPr>
          <a:xfrm>
            <a:off x="6884894" y="573728"/>
            <a:ext cx="5142232" cy="2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78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.dtypes</a:t>
            </a: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4BD74-7130-4900-B559-0F0E9EC5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29" t="49834" r="14500" b="34604"/>
          <a:stretch/>
        </p:blipFill>
        <p:spPr>
          <a:xfrm>
            <a:off x="7003227" y="727514"/>
            <a:ext cx="3168878" cy="22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2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0A0A-ED99-3214-3B6B-C9E76E39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Anaconda</a:t>
            </a:r>
            <a:r>
              <a:rPr lang="en-US" b="1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367834-7FF2-AAFE-23C0-B81A949E3D9B}"/>
              </a:ext>
            </a:extLst>
          </p:cNvPr>
          <p:cNvSpPr/>
          <p:nvPr/>
        </p:nvSpPr>
        <p:spPr>
          <a:xfrm>
            <a:off x="8394783" y="727514"/>
            <a:ext cx="3427526" cy="3427526"/>
          </a:xfrm>
          <a:prstGeom prst="ellipse">
            <a:avLst/>
          </a:prstGeom>
          <a:noFill/>
          <a:ln w="76200">
            <a:solidFill>
              <a:srgbClr val="FFCD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(programming language) - Wikipedia">
            <a:extLst>
              <a:ext uri="{FF2B5EF4-FFF2-40B4-BE49-F238E27FC236}">
                <a16:creationId xmlns:a16="http://schemas.microsoft.com/office/drawing/2014/main" id="{D32B66B8-9975-F59B-D273-4F4BCBD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9" y="644924"/>
            <a:ext cx="1213373" cy="12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A598D-A74E-3E8C-70C6-49676FD0D319}"/>
              </a:ext>
            </a:extLst>
          </p:cNvPr>
          <p:cNvSpPr txBox="1"/>
          <p:nvPr/>
        </p:nvSpPr>
        <p:spPr>
          <a:xfrm>
            <a:off x="9503010" y="11535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FFAE-A3D3-4448-A0F2-0AE8D50A421E}"/>
              </a:ext>
            </a:extLst>
          </p:cNvPr>
          <p:cNvSpPr txBox="1"/>
          <p:nvPr/>
        </p:nvSpPr>
        <p:spPr>
          <a:xfrm>
            <a:off x="8746910" y="198251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Pandas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D74CA-693F-6B48-7AAC-646986AD4AC9}"/>
              </a:ext>
            </a:extLst>
          </p:cNvPr>
          <p:cNvSpPr txBox="1"/>
          <p:nvPr/>
        </p:nvSpPr>
        <p:spPr>
          <a:xfrm>
            <a:off x="10285659" y="251507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D3C"/>
                </a:solidFill>
              </a:rPr>
              <a:t>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4C97-4F28-A72B-1AA7-E22DC5CC8FD6}"/>
              </a:ext>
            </a:extLst>
          </p:cNvPr>
          <p:cNvSpPr txBox="1"/>
          <p:nvPr/>
        </p:nvSpPr>
        <p:spPr>
          <a:xfrm>
            <a:off x="9221880" y="31718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CD3C"/>
                </a:solidFill>
              </a:rPr>
              <a:t>Seaborn</a:t>
            </a:r>
            <a:endParaRPr lang="en-US" b="1" dirty="0">
              <a:solidFill>
                <a:srgbClr val="FFCD3C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FDD442-97C1-FBED-AA05-E6FC06312860}"/>
              </a:ext>
            </a:extLst>
          </p:cNvPr>
          <p:cNvSpPr/>
          <p:nvPr/>
        </p:nvSpPr>
        <p:spPr>
          <a:xfrm>
            <a:off x="8969971" y="4341948"/>
            <a:ext cx="2277150" cy="2277150"/>
          </a:xfrm>
          <a:prstGeom prst="ellipse">
            <a:avLst/>
          </a:prstGeom>
          <a:noFill/>
          <a:ln w="76200">
            <a:solidFill>
              <a:srgbClr val="42AE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CB0C0-3EBE-EA5F-91D1-064C20E739D3}"/>
              </a:ext>
            </a:extLst>
          </p:cNvPr>
          <p:cNvSpPr txBox="1"/>
          <p:nvPr/>
        </p:nvSpPr>
        <p:spPr>
          <a:xfrm>
            <a:off x="9638790" y="461693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NumPy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C82C9-5968-A672-05B4-F854876B9DF1}"/>
              </a:ext>
            </a:extLst>
          </p:cNvPr>
          <p:cNvSpPr txBox="1"/>
          <p:nvPr/>
        </p:nvSpPr>
        <p:spPr>
          <a:xfrm>
            <a:off x="9604321" y="5063439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Pandas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A962-C428-66AC-CE43-5103B381BA2F}"/>
              </a:ext>
            </a:extLst>
          </p:cNvPr>
          <p:cNvSpPr txBox="1"/>
          <p:nvPr/>
        </p:nvSpPr>
        <p:spPr>
          <a:xfrm>
            <a:off x="9439256" y="60045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Matplotlib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C415E-0EAA-692F-ED6D-A37E4AB27D64}"/>
              </a:ext>
            </a:extLst>
          </p:cNvPr>
          <p:cNvSpPr txBox="1"/>
          <p:nvPr/>
        </p:nvSpPr>
        <p:spPr>
          <a:xfrm>
            <a:off x="9753599" y="5580061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AE29"/>
                </a:solidFill>
              </a:rPr>
              <a:t>Seaborn</a:t>
            </a:r>
          </a:p>
        </p:txBody>
      </p:sp>
      <p:pic>
        <p:nvPicPr>
          <p:cNvPr id="21" name="Picture 20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F5DD8B4D-AA4D-E8E7-AE9B-5886C11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672" y="4348216"/>
            <a:ext cx="1164255" cy="116285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9FE009-5FC9-1E66-3253-9F781F4174E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096000" y="4501208"/>
            <a:ext cx="3508321" cy="746897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666DC6-C336-77E9-7935-A5092F042A3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46839" y="1338207"/>
            <a:ext cx="3456171" cy="2834184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1AAF65-97C1-3D8E-5DE9-25BFB817556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394901" y="5063439"/>
            <a:ext cx="3044355" cy="1125765"/>
          </a:xfrm>
          <a:prstGeom prst="straightConnector1">
            <a:avLst/>
          </a:prstGeom>
          <a:ln>
            <a:solidFill>
              <a:srgbClr val="42A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6E283-442A-DE09-3C39-9D05E99D4BC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182524" y="3356527"/>
            <a:ext cx="3039356" cy="1386554"/>
          </a:xfrm>
          <a:prstGeom prst="straightConnector1">
            <a:avLst/>
          </a:prstGeom>
          <a:ln>
            <a:solidFill>
              <a:srgbClr val="FFCD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37825D-8D6D-670A-F60A-8E9995E3013E}"/>
              </a:ext>
            </a:extLst>
          </p:cNvPr>
          <p:cNvSpPr txBox="1"/>
          <p:nvPr/>
        </p:nvSpPr>
        <p:spPr>
          <a:xfrm>
            <a:off x="6705453" y="5800840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42AE29"/>
                </a:solidFill>
              </a:rPr>
              <a:t>conda</a:t>
            </a:r>
            <a:r>
              <a:rPr lang="en-US" sz="2000" b="1" dirty="0">
                <a:solidFill>
                  <a:srgbClr val="42AE29"/>
                </a:solidFill>
              </a:rPr>
              <a:t> install</a:t>
            </a:r>
            <a:endParaRPr lang="en-US" sz="1100" dirty="0">
              <a:solidFill>
                <a:srgbClr val="42AE2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45A0B-C213-C18B-0E42-5CECD4414C14}"/>
              </a:ext>
            </a:extLst>
          </p:cNvPr>
          <p:cNvSpPr txBox="1"/>
          <p:nvPr/>
        </p:nvSpPr>
        <p:spPr>
          <a:xfrm>
            <a:off x="6700745" y="6118139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pandas</a:t>
            </a:r>
          </a:p>
          <a:p>
            <a:r>
              <a:rPr lang="en-US" sz="1400" dirty="0" err="1">
                <a:solidFill>
                  <a:srgbClr val="CC99FF"/>
                </a:solidFill>
              </a:rPr>
              <a:t>conda</a:t>
            </a:r>
            <a:r>
              <a:rPr lang="en-US" sz="1400" dirty="0">
                <a:solidFill>
                  <a:srgbClr val="CC99FF"/>
                </a:solidFill>
              </a:rPr>
              <a:t> install matplotlib</a:t>
            </a:r>
            <a:endParaRPr lang="en-US" sz="900" dirty="0">
              <a:solidFill>
                <a:srgbClr val="42AE2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FC0DA-801F-C16B-5300-6593FB80CF42}"/>
              </a:ext>
            </a:extLst>
          </p:cNvPr>
          <p:cNvSpPr txBox="1"/>
          <p:nvPr/>
        </p:nvSpPr>
        <p:spPr>
          <a:xfrm>
            <a:off x="6705453" y="1348528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D3C"/>
                </a:solidFill>
              </a:rPr>
              <a:t>pip install</a:t>
            </a:r>
            <a:endParaRPr lang="en-US" sz="1100" dirty="0">
              <a:solidFill>
                <a:srgbClr val="FFCD3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69E11-B3D3-C196-8F83-46505D356EF1}"/>
              </a:ext>
            </a:extLst>
          </p:cNvPr>
          <p:cNvSpPr txBox="1"/>
          <p:nvPr/>
        </p:nvSpPr>
        <p:spPr>
          <a:xfrm>
            <a:off x="6700745" y="1665827"/>
            <a:ext cx="1636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99FF"/>
                </a:solidFill>
              </a:rPr>
              <a:t>pip install </a:t>
            </a:r>
            <a:r>
              <a:rPr lang="en-US" sz="1400" dirty="0" err="1">
                <a:solidFill>
                  <a:srgbClr val="CC99FF"/>
                </a:solidFill>
              </a:rPr>
              <a:t>numpy</a:t>
            </a:r>
            <a:endParaRPr lang="en-US" sz="1400" dirty="0">
              <a:solidFill>
                <a:srgbClr val="CC99FF"/>
              </a:solidFill>
            </a:endParaRPr>
          </a:p>
          <a:p>
            <a:r>
              <a:rPr lang="en-US" sz="1400" dirty="0">
                <a:solidFill>
                  <a:srgbClr val="CC99FF"/>
                </a:solidFill>
              </a:rPr>
              <a:t>pip install seaborn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40E816-5A70-52A3-3709-850BCF4995FF}"/>
              </a:ext>
            </a:extLst>
          </p:cNvPr>
          <p:cNvSpPr/>
          <p:nvPr/>
        </p:nvSpPr>
        <p:spPr>
          <a:xfrm>
            <a:off x="241875" y="1858298"/>
            <a:ext cx="6376730" cy="46545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E1CE5-A183-9F43-EC90-8CB4FE5AA8F6}"/>
              </a:ext>
            </a:extLst>
          </p:cNvPr>
          <p:cNvSpPr txBox="1"/>
          <p:nvPr/>
        </p:nvSpPr>
        <p:spPr>
          <a:xfrm>
            <a:off x="106190" y="145569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Operating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5940E-8167-E4DB-7B40-638132CF4EBB}"/>
              </a:ext>
            </a:extLst>
          </p:cNvPr>
          <p:cNvSpPr txBox="1"/>
          <p:nvPr/>
        </p:nvSpPr>
        <p:spPr>
          <a:xfrm>
            <a:off x="3091771" y="2114994"/>
            <a:ext cx="1786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Version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3.10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FBF3F-75E6-B6F6-4E97-28B04469C8FB}"/>
              </a:ext>
            </a:extLst>
          </p:cNvPr>
          <p:cNvSpPr txBox="1"/>
          <p:nvPr/>
        </p:nvSpPr>
        <p:spPr>
          <a:xfrm>
            <a:off x="376528" y="2114994"/>
            <a:ext cx="25508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Anaconda Environment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APS106-winter-2024</a:t>
            </a: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endParaRPr lang="en-US" b="1" dirty="0">
              <a:solidFill>
                <a:srgbClr val="42AE29"/>
              </a:solidFill>
            </a:endParaRPr>
          </a:p>
          <a:p>
            <a:r>
              <a:rPr lang="en-US" b="1" dirty="0">
                <a:solidFill>
                  <a:srgbClr val="42AE29"/>
                </a:solidFill>
              </a:rPr>
              <a:t>CIV100-winter-2024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B35537-376C-DFE9-433C-37B783BB42B5}"/>
              </a:ext>
            </a:extLst>
          </p:cNvPr>
          <p:cNvSpPr txBox="1"/>
          <p:nvPr/>
        </p:nvSpPr>
        <p:spPr>
          <a:xfrm>
            <a:off x="5008528" y="2114994"/>
            <a:ext cx="14510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Packages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42AE29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pandas-1</a:t>
            </a:r>
          </a:p>
          <a:p>
            <a:r>
              <a:rPr lang="en-US" dirty="0">
                <a:solidFill>
                  <a:srgbClr val="42AE29"/>
                </a:solidFill>
              </a:rPr>
              <a:t>seaborn-1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  <a:p>
            <a:endParaRPr lang="en-US" dirty="0">
              <a:solidFill>
                <a:srgbClr val="42AE29"/>
              </a:solidFill>
            </a:endParaRPr>
          </a:p>
          <a:p>
            <a:r>
              <a:rPr lang="en-US" dirty="0">
                <a:solidFill>
                  <a:srgbClr val="FFCD3C"/>
                </a:solidFill>
              </a:rPr>
              <a:t>numpy-1</a:t>
            </a:r>
          </a:p>
          <a:p>
            <a:r>
              <a:rPr lang="en-US" dirty="0">
                <a:solidFill>
                  <a:srgbClr val="42AE29"/>
                </a:solidFill>
              </a:rPr>
              <a:t>pandas-2</a:t>
            </a:r>
          </a:p>
          <a:p>
            <a:r>
              <a:rPr lang="en-US" dirty="0">
                <a:solidFill>
                  <a:srgbClr val="FFCD3C"/>
                </a:solidFill>
              </a:rPr>
              <a:t>seaborn-2</a:t>
            </a:r>
          </a:p>
          <a:p>
            <a:r>
              <a:rPr lang="en-US" dirty="0">
                <a:solidFill>
                  <a:srgbClr val="42AE29"/>
                </a:solidFill>
              </a:rPr>
              <a:t>matplotlib-1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E5854A-2431-8174-0A44-19DA940F7ECD}"/>
              </a:ext>
            </a:extLst>
          </p:cNvPr>
          <p:cNvCxnSpPr>
            <a:cxnSpLocks/>
          </p:cNvCxnSpPr>
          <p:nvPr/>
        </p:nvCxnSpPr>
        <p:spPr>
          <a:xfrm>
            <a:off x="2837600" y="2843488"/>
            <a:ext cx="224164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F1D2A2-5470-B640-8772-486A54D18110}"/>
              </a:ext>
            </a:extLst>
          </p:cNvPr>
          <p:cNvCxnSpPr>
            <a:cxnSpLocks/>
          </p:cNvCxnSpPr>
          <p:nvPr/>
        </p:nvCxnSpPr>
        <p:spPr>
          <a:xfrm>
            <a:off x="3799185" y="2843488"/>
            <a:ext cx="1213528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DD77FB-4677-A8D6-9BD8-3A6A73C4376E}"/>
              </a:ext>
            </a:extLst>
          </p:cNvPr>
          <p:cNvCxnSpPr>
            <a:cxnSpLocks/>
          </p:cNvCxnSpPr>
          <p:nvPr/>
        </p:nvCxnSpPr>
        <p:spPr>
          <a:xfrm>
            <a:off x="3783569" y="4229837"/>
            <a:ext cx="1224959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F3FAE5-2D8A-A2B1-F410-2D9412D3A131}"/>
              </a:ext>
            </a:extLst>
          </p:cNvPr>
          <p:cNvCxnSpPr>
            <a:cxnSpLocks/>
          </p:cNvCxnSpPr>
          <p:nvPr/>
        </p:nvCxnSpPr>
        <p:spPr>
          <a:xfrm>
            <a:off x="2766781" y="4229837"/>
            <a:ext cx="300882" cy="0"/>
          </a:xfrm>
          <a:prstGeom prst="straightConnector1">
            <a:avLst/>
          </a:prstGeom>
          <a:ln w="38100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7015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D878-ABDE-4567-8E3B-CCE4B00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Utility Methods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DAD2-0B05-4C28-A6F4-8B539E5C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0725" cy="4835479"/>
          </a:xfrm>
        </p:spPr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.describe()</a:t>
            </a:r>
          </a:p>
          <a:p>
            <a:r>
              <a:rPr lang="en-US" dirty="0">
                <a:solidFill>
                  <a:srgbClr val="FEFEFE"/>
                </a:solidFill>
              </a:rPr>
              <a:t>.info()</a:t>
            </a:r>
          </a:p>
          <a:p>
            <a:r>
              <a:rPr lang="en-US" dirty="0">
                <a:solidFill>
                  <a:srgbClr val="FEFEFE"/>
                </a:solidFill>
              </a:rPr>
              <a:t>.unique()</a:t>
            </a:r>
          </a:p>
          <a:p>
            <a:r>
              <a:rPr lang="en-US" dirty="0">
                <a:solidFill>
                  <a:srgbClr val="FEFEFE"/>
                </a:solidFill>
              </a:rPr>
              <a:t>.value_count()</a:t>
            </a:r>
          </a:p>
          <a:p>
            <a:r>
              <a:rPr lang="en-US" dirty="0">
                <a:solidFill>
                  <a:srgbClr val="FEFEFE"/>
                </a:solidFill>
              </a:rPr>
              <a:t>.astype()</a:t>
            </a:r>
          </a:p>
          <a:p>
            <a:r>
              <a:rPr lang="en-US" dirty="0">
                <a:solidFill>
                  <a:srgbClr val="FEFEFE"/>
                </a:solidFill>
              </a:rPr>
              <a:t>Many, many, many more.</a:t>
            </a:r>
          </a:p>
          <a:p>
            <a:pPr marL="0" indent="0">
              <a:buNone/>
            </a:pPr>
            <a:endParaRPr lang="en-CA" dirty="0">
              <a:solidFill>
                <a:srgbClr val="FEFEF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D205-1B13-43A7-8D1B-8FEC6758D10A}"/>
              </a:ext>
            </a:extLst>
          </p:cNvPr>
          <p:cNvSpPr/>
          <p:nvPr/>
        </p:nvSpPr>
        <p:spPr>
          <a:xfrm>
            <a:off x="6774024" y="494410"/>
            <a:ext cx="5417977" cy="6236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31543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0335-7254-493D-83C9-E0CCD6DD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Practice</a:t>
            </a:r>
            <a:r>
              <a:rPr lang="en-CA" b="1" dirty="0">
                <a:solidFill>
                  <a:schemeClr val="accent6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8753-3737-4137-A7E9-9F53665A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27884" cy="483547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EFEFE"/>
                </a:solidFill>
              </a:rPr>
              <a:t>Launch the Lecture 2.1 notebook from Quercus and review the material from this lecture in more detail</a:t>
            </a:r>
            <a:r>
              <a:rPr lang="en-CA" dirty="0">
                <a:solidFill>
                  <a:schemeClr val="accent6"/>
                </a:solidFill>
              </a:rPr>
              <a:t>.</a:t>
            </a:r>
          </a:p>
          <a:p>
            <a:r>
              <a:rPr lang="en-CA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5" name="AutoShape 4" descr="Pandas' groupby explained in detail | by Fabian Bosler | Towards Data  Science">
            <a:extLst>
              <a:ext uri="{FF2B5EF4-FFF2-40B4-BE49-F238E27FC236}">
                <a16:creationId xmlns:a16="http://schemas.microsoft.com/office/drawing/2014/main" id="{62888108-7F98-435D-8EF2-505F1C0F8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AA87403-A5CA-4F21-89D8-AE3EED17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3" y="494410"/>
            <a:ext cx="6718388" cy="37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C5AC9-0C30-4B07-B0D1-F312414B515C}"/>
              </a:ext>
            </a:extLst>
          </p:cNvPr>
          <p:cNvSpPr/>
          <p:nvPr/>
        </p:nvSpPr>
        <p:spPr>
          <a:xfrm>
            <a:off x="5473613" y="4094152"/>
            <a:ext cx="6718387" cy="2637012"/>
          </a:xfrm>
          <a:prstGeom prst="rect">
            <a:avLst/>
          </a:prstGeom>
          <a:solidFill>
            <a:srgbClr val="39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960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06F2-AC3E-484E-9926-59D4F590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47" y="2996610"/>
            <a:ext cx="11391065" cy="126807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third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/>
              <a:t>party packages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managing environments</a:t>
            </a:r>
            <a:r>
              <a:rPr lang="en-US" dirty="0">
                <a:solidFill>
                  <a:schemeClr val="accent3"/>
                </a:solidFill>
              </a:rPr>
              <a:t>,</a:t>
            </a:r>
            <a:r>
              <a:rPr lang="en-US" dirty="0"/>
              <a:t> and Pandas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687-F068-40FC-84A1-E7860490C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</a:t>
            </a:r>
            <a:r>
              <a:rPr lang="en-US" b="1" dirty="0">
                <a:solidFill>
                  <a:schemeClr val="accent6"/>
                </a:solidFill>
              </a:rPr>
              <a:t>12</a:t>
            </a:r>
            <a:r>
              <a:rPr lang="en-US" b="1" dirty="0"/>
              <a:t> </a:t>
            </a:r>
            <a:r>
              <a:rPr lang="en-US" dirty="0">
                <a:solidFill>
                  <a:schemeClr val="accent2"/>
                </a:solidFill>
              </a:rPr>
              <a:t>|</a:t>
            </a:r>
            <a:r>
              <a:rPr lang="en-US" dirty="0"/>
              <a:t> Lecture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6"/>
                </a:solidFill>
              </a:rPr>
              <a:t>12</a:t>
            </a: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057867"/>
      </p:ext>
    </p:extLst>
  </p:cSld>
  <p:clrMapOvr>
    <a:masterClrMapping/>
  </p:clrMapOvr>
</p:sld>
</file>

<file path=ppt/theme/theme1.xml><?xml version="1.0" encoding="utf-8"?>
<a:theme xmlns:a="http://schemas.openxmlformats.org/drawingml/2006/main" name="APS106_Theme">
  <a:themeElements>
    <a:clrScheme name="Custom 2">
      <a:dk1>
        <a:srgbClr val="444445"/>
      </a:dk1>
      <a:lt1>
        <a:srgbClr val="000000"/>
      </a:lt1>
      <a:dk2>
        <a:srgbClr val="7B8994"/>
      </a:dk2>
      <a:lt2>
        <a:srgbClr val="3D464D"/>
      </a:lt2>
      <a:accent1>
        <a:srgbClr val="0061FF"/>
      </a:accent1>
      <a:accent2>
        <a:srgbClr val="0061FF"/>
      </a:accent2>
      <a:accent3>
        <a:srgbClr val="0061FF"/>
      </a:accent3>
      <a:accent4>
        <a:srgbClr val="7B8994"/>
      </a:accent4>
      <a:accent5>
        <a:srgbClr val="7B8994"/>
      </a:accent5>
      <a:accent6>
        <a:srgbClr val="F7B41A"/>
      </a:accent6>
      <a:hlink>
        <a:srgbClr val="3D464D"/>
      </a:hlink>
      <a:folHlink>
        <a:srgbClr val="3D464D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S106_Theme" id="{7F03B7FC-5228-46F7-89CC-E1381591FA7B}" vid="{1FFC07E1-19C0-494F-A9B3-1210541B91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APS106_Theme</Template>
  <TotalTime>68072</TotalTime>
  <Words>3687</Words>
  <Application>Microsoft Office PowerPoint</Application>
  <PresentationFormat>Widescreen</PresentationFormat>
  <Paragraphs>722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Courier New</vt:lpstr>
      <vt:lpstr>Segoe UI</vt:lpstr>
      <vt:lpstr>Wingdings</vt:lpstr>
      <vt:lpstr>APS106_Theme</vt:lpstr>
      <vt:lpstr>installing third-party packages, managing environments, and Pandas.</vt:lpstr>
      <vt:lpstr>This Week’s Content</vt:lpstr>
      <vt:lpstr>Why Python?</vt:lpstr>
      <vt:lpstr>Why Python?</vt:lpstr>
      <vt:lpstr>Why Python?</vt:lpstr>
      <vt:lpstr>Why Python?</vt:lpstr>
      <vt:lpstr>Third-Party Packages.</vt:lpstr>
      <vt:lpstr>Anaconda.</vt:lpstr>
      <vt:lpstr>Anaconda.</vt:lpstr>
      <vt:lpstr>Anaconda.</vt:lpstr>
      <vt:lpstr>Anaconda.</vt:lpstr>
      <vt:lpstr>Anaconda.</vt:lpstr>
      <vt:lpstr>Anaconda.</vt:lpstr>
      <vt:lpstr>PowerPoint Presentation</vt:lpstr>
      <vt:lpstr>Programming Tools.</vt:lpstr>
      <vt:lpstr>Programming Tools.</vt:lpstr>
      <vt:lpstr>Programming Tools.</vt:lpstr>
      <vt:lpstr>Programming Tools.</vt:lpstr>
      <vt:lpstr>Environments.</vt:lpstr>
      <vt:lpstr>Environments.</vt:lpstr>
      <vt:lpstr>Environments.</vt:lpstr>
      <vt:lpstr>Packages.</vt:lpstr>
      <vt:lpstr>Packages.</vt:lpstr>
      <vt:lpstr>Create An Environment.</vt:lpstr>
      <vt:lpstr>Installed Packages.</vt:lpstr>
      <vt:lpstr>Launch Apps.</vt:lpstr>
      <vt:lpstr>Install A Package.</vt:lpstr>
      <vt:lpstr>Install A Package.</vt:lpstr>
      <vt:lpstr>Launch Jupyter.</vt:lpstr>
      <vt:lpstr>Launch Jupyter.</vt:lpstr>
      <vt:lpstr>Launch Other Apps.</vt:lpstr>
      <vt:lpstr>Installing Packages.</vt:lpstr>
      <vt:lpstr>Installing Packages.</vt:lpstr>
      <vt:lpstr>Installing Packages.</vt:lpstr>
      <vt:lpstr>PowerPoint Presentation</vt:lpstr>
      <vt:lpstr>Pandas.</vt:lpstr>
      <vt:lpstr>Pandas.</vt:lpstr>
      <vt:lpstr>Pandas.</vt:lpstr>
      <vt:lpstr>Pandas.</vt:lpstr>
      <vt:lpstr>Pandas.</vt:lpstr>
      <vt:lpstr>Pandas I</vt:lpstr>
      <vt:lpstr>DataFrames</vt:lpstr>
      <vt:lpstr>Pandas I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Pandas I</vt:lpstr>
      <vt:lpstr>Importing Data</vt:lpstr>
      <vt:lpstr>Importing Data</vt:lpstr>
      <vt:lpstr>Pandas I</vt:lpstr>
      <vt:lpstr>Indexing</vt:lpstr>
      <vt:lpstr>Indexing</vt:lpstr>
      <vt:lpstr>Indexing - [] Operator</vt:lpstr>
      <vt:lpstr>Indexing - [] Operator</vt:lpstr>
      <vt:lpstr>Indexing - [] Operator</vt:lpstr>
      <vt:lpstr>Indexing - [] Operator</vt:lpstr>
      <vt:lpstr>Indexing - [] Operator</vt:lpstr>
      <vt:lpstr>Indexing - [] Operator</vt:lpstr>
      <vt:lpstr>Indexing - [] Operator</vt:lpstr>
      <vt:lpstr>Indexing</vt:lpstr>
      <vt:lpstr>Indexing - .loc[]</vt:lpstr>
      <vt:lpstr>Indexing - .loc[]</vt:lpstr>
      <vt:lpstr>Indexing - .loc[]</vt:lpstr>
      <vt:lpstr>Indexing - .loc[]</vt:lpstr>
      <vt:lpstr>Indexing - .loc[]</vt:lpstr>
      <vt:lpstr>Indexing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 – Boolean Array Selection</vt:lpstr>
      <vt:lpstr>Indexing</vt:lpstr>
      <vt:lpstr>Indexing - .iloc()</vt:lpstr>
      <vt:lpstr>Indexing</vt:lpstr>
      <vt:lpstr>Pandas I</vt:lpstr>
      <vt:lpstr>Utility Methods</vt:lpstr>
      <vt:lpstr>Utility Methods</vt:lpstr>
      <vt:lpstr>Utility Methods</vt:lpstr>
      <vt:lpstr>Utility Methods</vt:lpstr>
      <vt:lpstr>Utility Methods</vt:lpstr>
      <vt:lpstr>Utility Methods</vt:lpstr>
      <vt:lpstr>Practice!</vt:lpstr>
      <vt:lpstr>installing third-party packages, managing environments, and Pandas.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Goodfellow</dc:creator>
  <cp:lastModifiedBy>Sebastian Goodfellow</cp:lastModifiedBy>
  <cp:revision>367</cp:revision>
  <dcterms:created xsi:type="dcterms:W3CDTF">2021-11-03T00:49:37Z</dcterms:created>
  <dcterms:modified xsi:type="dcterms:W3CDTF">2024-01-10T00:51:38Z</dcterms:modified>
</cp:coreProperties>
</file>